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324" r:id="rId4"/>
    <p:sldId id="262" r:id="rId5"/>
    <p:sldId id="273" r:id="rId6"/>
    <p:sldId id="325" r:id="rId7"/>
    <p:sldId id="274" r:id="rId8"/>
    <p:sldId id="315" r:id="rId9"/>
    <p:sldId id="275" r:id="rId10"/>
    <p:sldId id="326" r:id="rId11"/>
    <p:sldId id="316" r:id="rId12"/>
    <p:sldId id="277" r:id="rId13"/>
    <p:sldId id="276" r:id="rId14"/>
    <p:sldId id="288" r:id="rId15"/>
    <p:sldId id="296" r:id="rId16"/>
    <p:sldId id="260" r:id="rId17"/>
    <p:sldId id="271" r:id="rId18"/>
    <p:sldId id="299" r:id="rId19"/>
    <p:sldId id="356" r:id="rId20"/>
    <p:sldId id="357" r:id="rId21"/>
    <p:sldId id="328" r:id="rId22"/>
    <p:sldId id="329" r:id="rId23"/>
    <p:sldId id="332" r:id="rId24"/>
    <p:sldId id="330" r:id="rId25"/>
    <p:sldId id="331" r:id="rId26"/>
    <p:sldId id="333" r:id="rId27"/>
    <p:sldId id="334" r:id="rId28"/>
    <p:sldId id="335" r:id="rId29"/>
    <p:sldId id="336" r:id="rId30"/>
    <p:sldId id="337" r:id="rId31"/>
    <p:sldId id="338" r:id="rId32"/>
    <p:sldId id="339" r:id="rId33"/>
    <p:sldId id="340" r:id="rId34"/>
    <p:sldId id="341" r:id="rId35"/>
    <p:sldId id="342" r:id="rId36"/>
    <p:sldId id="343" r:id="rId37"/>
    <p:sldId id="344" r:id="rId38"/>
    <p:sldId id="345" r:id="rId39"/>
    <p:sldId id="346" r:id="rId40"/>
    <p:sldId id="348" r:id="rId41"/>
    <p:sldId id="347" r:id="rId42"/>
    <p:sldId id="349" r:id="rId43"/>
    <p:sldId id="350" r:id="rId44"/>
    <p:sldId id="351" r:id="rId45"/>
    <p:sldId id="352" r:id="rId46"/>
    <p:sldId id="353" r:id="rId47"/>
    <p:sldId id="354" r:id="rId48"/>
    <p:sldId id="355" r:id="rId49"/>
    <p:sldId id="261" r:id="rId50"/>
    <p:sldId id="279" r:id="rId51"/>
    <p:sldId id="270" r:id="rId52"/>
    <p:sldId id="278" r:id="rId53"/>
    <p:sldId id="292" r:id="rId54"/>
    <p:sldId id="293" r:id="rId55"/>
    <p:sldId id="294" r:id="rId56"/>
    <p:sldId id="310" r:id="rId57"/>
    <p:sldId id="319" r:id="rId58"/>
    <p:sldId id="280" r:id="rId59"/>
    <p:sldId id="282" r:id="rId60"/>
    <p:sldId id="283" r:id="rId61"/>
    <p:sldId id="285" r:id="rId62"/>
    <p:sldId id="286" r:id="rId63"/>
    <p:sldId id="289" r:id="rId64"/>
    <p:sldId id="287" r:id="rId65"/>
    <p:sldId id="295" r:id="rId66"/>
    <p:sldId id="298" r:id="rId67"/>
    <p:sldId id="311" r:id="rId68"/>
    <p:sldId id="320" r:id="rId69"/>
    <p:sldId id="322" r:id="rId70"/>
    <p:sldId id="321" r:id="rId71"/>
    <p:sldId id="300" r:id="rId72"/>
    <p:sldId id="327" r:id="rId73"/>
    <p:sldId id="305" r:id="rId74"/>
    <p:sldId id="301" r:id="rId75"/>
    <p:sldId id="302" r:id="rId76"/>
    <p:sldId id="308" r:id="rId77"/>
    <p:sldId id="306" r:id="rId78"/>
    <p:sldId id="307" r:id="rId79"/>
    <p:sldId id="318" r:id="rId80"/>
    <p:sldId id="323" r:id="rId81"/>
    <p:sldId id="291" r:id="rId82"/>
    <p:sldId id="257" r:id="rId83"/>
    <p:sldId id="258" r:id="rId84"/>
    <p:sldId id="317" r:id="rId85"/>
    <p:sldId id="263" r:id="rId86"/>
    <p:sldId id="284" r:id="rId87"/>
    <p:sldId id="309" r:id="rId88"/>
    <p:sldId id="290" r:id="rId89"/>
    <p:sldId id="313"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841" autoAdjust="0"/>
    <p:restoredTop sz="94660"/>
  </p:normalViewPr>
  <p:slideViewPr>
    <p:cSldViewPr snapToGrid="0">
      <p:cViewPr varScale="1">
        <p:scale>
          <a:sx n="103" d="100"/>
          <a:sy n="103" d="100"/>
        </p:scale>
        <p:origin x="114"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8/10/2023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8/10/2023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8/10/2023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8/10/2023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8/10/2023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8/10/2023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8/10/2023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github.com/milvus-io/milvu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9.wmf"/><Relationship Id="rId7"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10.wmf"/><Relationship Id="rId4" Type="http://schemas.openxmlformats.org/officeDocument/2006/relationships/oleObject" Target="../embeddings/oleObject2.bin"/><Relationship Id="rId9" Type="http://schemas.openxmlformats.org/officeDocument/2006/relationships/image" Target="../media/image12.wmf"/></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7.wmf"/><Relationship Id="rId5" Type="http://schemas.openxmlformats.org/officeDocument/2006/relationships/oleObject" Target="../embeddings/oleObject6.bin"/><Relationship Id="rId4" Type="http://schemas.openxmlformats.org/officeDocument/2006/relationships/image" Target="../media/image46.wmf"/></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AwesomeYuer/openai-cookbook-python/tree/main/examples/vector_databases" TargetMode="External"/><Relationship Id="rId2" Type="http://schemas.openxmlformats.org/officeDocument/2006/relationships/hyperlink" Target="https://platform.openai.com/docs/guides/embeddings/limitations-risks" TargetMode="External"/><Relationship Id="rId1" Type="http://schemas.openxmlformats.org/officeDocument/2006/relationships/slideLayout" Target="../slideLayouts/slideLayout2.xml"/><Relationship Id="rId4" Type="http://schemas.openxmlformats.org/officeDocument/2006/relationships/hyperlink" Target="https://github.com/AwesomeYuer/openai-cookbook-python/blob/main/examples/vector_databases/Using_vector_databases_for_embeddings_search.ipynb"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platform.openai.com/docs/guides/embeddings/limitations-risks"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8.wmf"/><Relationship Id="rId7" Type="http://schemas.openxmlformats.org/officeDocument/2006/relationships/image" Target="../media/image80.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image" Target="../media/image79.wmf"/><Relationship Id="rId4" Type="http://schemas.openxmlformats.org/officeDocument/2006/relationships/oleObject" Target="../embeddings/oleObject9.bin"/></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81.wmf"/><Relationship Id="rId7" Type="http://schemas.openxmlformats.org/officeDocument/2006/relationships/image" Target="../media/image83.w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82.wmf"/><Relationship Id="rId4" Type="http://schemas.openxmlformats.org/officeDocument/2006/relationships/oleObject" Target="../embeddings/oleObject12.bin"/><Relationship Id="rId9" Type="http://schemas.openxmlformats.org/officeDocument/2006/relationships/image" Target="../media/image84.wmf"/></Relationships>
</file>

<file path=ppt/slides/_rels/slide7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5.wmf"/><Relationship Id="rId7" Type="http://schemas.openxmlformats.org/officeDocument/2006/relationships/image" Target="../media/image87.w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86.wmf"/><Relationship Id="rId4" Type="http://schemas.openxmlformats.org/officeDocument/2006/relationships/oleObject" Target="../embeddings/oleObject16.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89.wmf"/><Relationship Id="rId7" Type="http://schemas.openxmlformats.org/officeDocument/2006/relationships/image" Target="../media/image91.w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90.wmf"/><Relationship Id="rId4" Type="http://schemas.openxmlformats.org/officeDocument/2006/relationships/oleObject" Target="../embeddings/oleObject19.bin"/><Relationship Id="rId9" Type="http://schemas.openxmlformats.org/officeDocument/2006/relationships/image" Target="../media/image92.wmf"/></Relationships>
</file>

<file path=ppt/slides/_rels/slide77.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oleObject" Target="../embeddings/oleObject22.bin"/><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95.wmf"/></Relationships>
</file>

<file path=ppt/slides/_rels/slide79.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oleObject" Target="../embeddings/oleObject24.bin"/><Relationship Id="rId1" Type="http://schemas.openxmlformats.org/officeDocument/2006/relationships/slideLayout" Target="../slideLayouts/slideLayout2.xml"/><Relationship Id="rId5" Type="http://schemas.openxmlformats.org/officeDocument/2006/relationships/image" Target="../media/image97.wmf"/><Relationship Id="rId4" Type="http://schemas.openxmlformats.org/officeDocument/2006/relationships/oleObject" Target="../embeddings/oleObject25.bin"/></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wmf"/><Relationship Id="rId4" Type="http://schemas.openxmlformats.org/officeDocument/2006/relationships/oleObject" Target="../embeddings/oleObject26.bin"/></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7.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524000" y="409302"/>
            <a:ext cx="9144000" cy="5001889"/>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4400" b="1" dirty="0">
                <a:solidFill>
                  <a:srgbClr val="FF0000"/>
                </a:solidFill>
                <a:latin typeface="微软雅黑" panose="020B0503020204020204" pitchFamily="34" charset="-122"/>
                <a:ea typeface="微软雅黑" panose="020B0503020204020204" pitchFamily="34" charset="-122"/>
              </a:rPr>
              <a:t>Milvus vs </a:t>
            </a:r>
            <a:r>
              <a:rPr lang="en-US" altLang="zh-CN" sz="4400" b="1" dirty="0" err="1">
                <a:solidFill>
                  <a:srgbClr val="FF0000"/>
                </a:solidFill>
                <a:latin typeface="微软雅黑" panose="020B0503020204020204" pitchFamily="34" charset="-122"/>
                <a:ea typeface="微软雅黑" panose="020B0503020204020204" pitchFamily="34" charset="-122"/>
              </a:rPr>
              <a:t>Qdrant</a:t>
            </a:r>
            <a:r>
              <a:rPr lang="en-US" altLang="zh-CN" sz="4400" b="1" dirty="0">
                <a:solidFill>
                  <a:srgbClr val="FF0000"/>
                </a:solidFill>
                <a:latin typeface="微软雅黑" panose="020B0503020204020204" pitchFamily="34" charset="-122"/>
                <a:ea typeface="微软雅黑" panose="020B0503020204020204" pitchFamily="34" charset="-122"/>
              </a:rPr>
              <a:t> vs Chroma</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endParaRPr lang="en-US" dirty="0"/>
          </a:p>
        </p:txBody>
      </p:sp>
      <p:sp>
        <p:nvSpPr>
          <p:cNvPr id="7" name="Title 1">
            <a:extLst>
              <a:ext uri="{FF2B5EF4-FFF2-40B4-BE49-F238E27FC236}">
                <a16:creationId xmlns:a16="http://schemas.microsoft.com/office/drawing/2014/main" id="{7AE1576B-B76E-C30B-6457-BB78B547FFA1}"/>
              </a:ext>
            </a:extLst>
          </p:cNvPr>
          <p:cNvSpPr txBox="1">
            <a:spLocks/>
          </p:cNvSpPr>
          <p:nvPr/>
        </p:nvSpPr>
        <p:spPr>
          <a:xfrm>
            <a:off x="4815838" y="5650413"/>
            <a:ext cx="6826893" cy="79828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b="1" dirty="0" err="1">
                <a:solidFill>
                  <a:srgbClr val="0070C0"/>
                </a:solidFill>
                <a:latin typeface="微软雅黑" panose="020B0503020204020204" pitchFamily="34" charset="-122"/>
                <a:ea typeface="微软雅黑" panose="020B0503020204020204" pitchFamily="34" charset="-122"/>
              </a:rPr>
              <a:t>AwesomeYuer@Microshaoft</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sz="2000" b="1" dirty="0">
                <a:solidFill>
                  <a:srgbClr val="0070C0"/>
                </a:solidFill>
                <a:latin typeface="微软雅黑" panose="020B0503020204020204" pitchFamily="34" charset="-122"/>
                <a:ea typeface="微软雅黑" panose="020B0503020204020204" pitchFamily="34" charset="-122"/>
              </a:rPr>
              <a:t>2023</a:t>
            </a:r>
            <a:r>
              <a:rPr lang="zh-CN" altLang="en-US" sz="2000" b="1" dirty="0">
                <a:solidFill>
                  <a:srgbClr val="0070C0"/>
                </a:solidFill>
                <a:latin typeface="微软雅黑" panose="020B0503020204020204" pitchFamily="34" charset="-122"/>
                <a:ea typeface="微软雅黑" panose="020B0503020204020204" pitchFamily="34" charset="-122"/>
              </a:rPr>
              <a:t>年</a:t>
            </a:r>
            <a:r>
              <a:rPr lang="en-US" altLang="zh-CN" sz="2000" b="1" dirty="0">
                <a:solidFill>
                  <a:srgbClr val="0070C0"/>
                </a:solidFill>
                <a:latin typeface="微软雅黑" panose="020B0503020204020204" pitchFamily="34" charset="-122"/>
                <a:ea typeface="微软雅黑" panose="020B0503020204020204" pitchFamily="34" charset="-122"/>
              </a:rPr>
              <a:t>5</a:t>
            </a:r>
            <a:r>
              <a:rPr lang="zh-CN" altLang="en-US" sz="2000" b="1" dirty="0">
                <a:solidFill>
                  <a:srgbClr val="0070C0"/>
                </a:solidFill>
                <a:latin typeface="微软雅黑" panose="020B0503020204020204" pitchFamily="34" charset="-122"/>
                <a:ea typeface="微软雅黑" panose="020B0503020204020204" pitchFamily="34" charset="-122"/>
              </a:rPr>
              <a:t>月</a:t>
            </a:r>
            <a:endParaRPr lang="en-US"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E51CC7B-E0C4-0082-ACE1-C133EE8F21F4}"/>
              </a:ext>
            </a:extLst>
          </p:cNvPr>
          <p:cNvPicPr>
            <a:picLocks noGrp="1" noChangeAspect="1"/>
          </p:cNvPicPr>
          <p:nvPr>
            <p:ph idx="1"/>
          </p:nvPr>
        </p:nvPicPr>
        <p:blipFill>
          <a:blip r:embed="rId2"/>
          <a:stretch>
            <a:fillRect/>
          </a:stretch>
        </p:blipFill>
        <p:spPr>
          <a:xfrm>
            <a:off x="808463" y="410919"/>
            <a:ext cx="9610422" cy="6175108"/>
          </a:xfrm>
        </p:spPr>
      </p:pic>
    </p:spTree>
    <p:extLst>
      <p:ext uri="{BB962C8B-B14F-4D97-AF65-F5344CB8AC3E}">
        <p14:creationId xmlns:p14="http://schemas.microsoft.com/office/powerpoint/2010/main" val="3361946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248571" y="748937"/>
            <a:ext cx="11783008" cy="6109063"/>
          </a:xfrm>
        </p:spPr>
        <p:txBody>
          <a:bodyPr>
            <a:normAutofit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逐笔入库，可以同时维护行级授权非向量信息（如：内容所属角色、部门等属性字段），以及其他图片、附件地址等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931817"/>
            <a:ext cx="10515600" cy="5826034"/>
          </a:xfrm>
        </p:spPr>
        <p:txBody>
          <a:bodyPr>
            <a:normAutofit fontScale="47500" lnSpcReduction="20000"/>
          </a:bodyPr>
          <a:lstStyle/>
          <a:p>
            <a:r>
              <a:rPr lang="zh-CN" altLang="en-US" sz="3400" b="1" dirty="0">
                <a:latin typeface="微软雅黑" panose="020B0503020204020204" pitchFamily="34" charset="-122"/>
                <a:ea typeface="微软雅黑" panose="020B0503020204020204" pitchFamily="34" charset="-122"/>
              </a:rPr>
              <a:t>选型依据</a:t>
            </a:r>
            <a:endParaRPr lang="en-US" altLang="zh-CN" sz="34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经典、专业、开源、可分发商用合法许可产品</a:t>
            </a:r>
            <a:endParaRPr lang="en-US" altLang="zh-CN" sz="29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可自主非托管</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a:t>
            </a:r>
            <a:r>
              <a:rPr lang="zh-CN" altLang="en-US" sz="2900" b="1" dirty="0">
                <a:latin typeface="微软雅黑" panose="020B0503020204020204" pitchFamily="34" charset="-122"/>
                <a:ea typeface="微软雅黑" panose="020B0503020204020204" pitchFamily="34" charset="-122"/>
              </a:rPr>
              <a:t>可用</a:t>
            </a:r>
            <a:endParaRPr lang="en-US" altLang="zh-CN" sz="2900" b="1" dirty="0">
              <a:latin typeface="微软雅黑" panose="020B0503020204020204" pitchFamily="34" charset="-122"/>
              <a:ea typeface="微软雅黑" panose="020B0503020204020204" pitchFamily="34" charset="-122"/>
            </a:endParaRPr>
          </a:p>
          <a:p>
            <a:pPr lvl="2"/>
            <a:r>
              <a:rPr lang="en-US" altLang="zh-CN" sz="2500" b="1" dirty="0">
                <a:latin typeface="微软雅黑" panose="020B0503020204020204" pitchFamily="34" charset="-122"/>
                <a:ea typeface="微软雅黑" panose="020B0503020204020204" pitchFamily="34" charset="-122"/>
              </a:rPr>
              <a:t>AKS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Container</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SaaS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PaaS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VM</a:t>
            </a:r>
          </a:p>
          <a:p>
            <a:r>
              <a:rPr lang="zh-CN" altLang="en-US" sz="3400" b="1" dirty="0">
                <a:latin typeface="微软雅黑" panose="020B0503020204020204" pitchFamily="34" charset="-122"/>
                <a:ea typeface="微软雅黑" panose="020B0503020204020204" pitchFamily="34" charset="-122"/>
              </a:rPr>
              <a:t>主要选型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Milvus</a:t>
            </a:r>
          </a:p>
          <a:p>
            <a:pPr lvl="1"/>
            <a:r>
              <a:rPr lang="en-US" altLang="zh-CN" sz="2900" b="1" dirty="0">
                <a:latin typeface="微软雅黑" panose="020B0503020204020204" pitchFamily="34" charset="-122"/>
                <a:ea typeface="微软雅黑" panose="020B0503020204020204" pitchFamily="34" charset="-122"/>
              </a:rPr>
              <a:t>Azure VM + Ubuntu + Docker + </a:t>
            </a:r>
            <a:r>
              <a:rPr lang="en-US" altLang="zh-CN" sz="2900" b="1" dirty="0" err="1">
                <a:latin typeface="微软雅黑" panose="020B0503020204020204" pitchFamily="34" charset="-122"/>
                <a:ea typeface="微软雅黑" panose="020B0503020204020204" pitchFamily="34" charset="-122"/>
              </a:rPr>
              <a:t>Qdrant</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Chroma</a:t>
            </a:r>
          </a:p>
          <a:p>
            <a:pPr lvl="1"/>
            <a:r>
              <a:rPr lang="en-US" altLang="zh-CN" sz="2900" b="1" dirty="0">
                <a:latin typeface="微软雅黑" panose="020B0503020204020204" pitchFamily="34" charset="-122"/>
                <a:ea typeface="微软雅黑" panose="020B0503020204020204" pitchFamily="34" charset="-122"/>
              </a:rPr>
              <a:t>Azure VM + Ubuntu + Docker + PostgreSQL +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Extension</a:t>
            </a:r>
          </a:p>
          <a:p>
            <a:pPr lvl="1"/>
            <a:r>
              <a:rPr lang="en-US" altLang="zh-CN" sz="2900" b="1" dirty="0">
                <a:latin typeface="微软雅黑" panose="020B0503020204020204" pitchFamily="34" charset="-122"/>
                <a:ea typeface="微软雅黑" panose="020B0503020204020204" pitchFamily="34" charset="-122"/>
              </a:rPr>
              <a:t>Azure VM + Ubuntu + Docker + Redis + </a:t>
            </a:r>
            <a:r>
              <a:rPr lang="en-US" altLang="zh-CN" sz="2900" b="1" dirty="0" err="1">
                <a:latin typeface="微软雅黑" panose="020B0503020204020204" pitchFamily="34" charset="-122"/>
                <a:ea typeface="微软雅黑" panose="020B0503020204020204" pitchFamily="34" charset="-122"/>
              </a:rPr>
              <a:t>RediSearch</a:t>
            </a:r>
            <a:r>
              <a:rPr lang="en-US" altLang="zh-CN" sz="2900" b="1" dirty="0">
                <a:latin typeface="微软雅黑" panose="020B0503020204020204" pitchFamily="34" charset="-122"/>
                <a:ea typeface="微软雅黑" panose="020B0503020204020204" pitchFamily="34" charset="-122"/>
              </a:rPr>
              <a:t> Module</a:t>
            </a:r>
          </a:p>
          <a:p>
            <a:r>
              <a:rPr lang="zh-CN" altLang="en-US" sz="3400" b="1" dirty="0">
                <a:latin typeface="微软雅黑" panose="020B0503020204020204" pitchFamily="34" charset="-122"/>
                <a:ea typeface="微软雅黑" panose="020B0503020204020204" pitchFamily="34" charset="-122"/>
              </a:rPr>
              <a:t>其他选型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PostgreSQL SaaS </a:t>
            </a:r>
            <a:r>
              <a:rPr lang="zh-CN" altLang="en-US" sz="2900" b="1" dirty="0">
                <a:latin typeface="微软雅黑" panose="020B0503020204020204" pitchFamily="34" charset="-122"/>
                <a:ea typeface="微软雅黑" panose="020B0503020204020204" pitchFamily="34" charset="-122"/>
              </a:rPr>
              <a:t>目前不支持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扩展</a:t>
            </a:r>
            <a:endParaRPr lang="en-US" altLang="zh-CN" sz="29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pPr lvl="1"/>
            <a:r>
              <a:rPr lang="en-US" sz="2900" b="1" dirty="0">
                <a:latin typeface="微软雅黑" panose="020B0503020204020204" pitchFamily="34" charset="-122"/>
                <a:ea typeface="微软雅黑" panose="020B0503020204020204" pitchFamily="34" charset="-122"/>
              </a:rPr>
              <a:t>Azure </a:t>
            </a:r>
            <a:r>
              <a:rPr lang="en-US" altLang="zh-CN" sz="2900" b="1" dirty="0">
                <a:latin typeface="微软雅黑" panose="020B0503020204020204" pitchFamily="34" charset="-122"/>
                <a:ea typeface="微软雅黑" panose="020B0503020204020204" pitchFamily="34" charset="-122"/>
              </a:rPr>
              <a:t>S</a:t>
            </a:r>
            <a:r>
              <a:rPr lang="en-US" sz="2900" b="1" dirty="0">
                <a:latin typeface="微软雅黑" panose="020B0503020204020204" pitchFamily="34" charset="-122"/>
                <a:ea typeface="微软雅黑" panose="020B0503020204020204" pitchFamily="34" charset="-122"/>
              </a:rPr>
              <a:t>aaS: Redis Enterprise + </a:t>
            </a:r>
            <a:r>
              <a:rPr lang="en-US" sz="2900" b="1" dirty="0" err="1">
                <a:latin typeface="微软雅黑" panose="020B0503020204020204" pitchFamily="34" charset="-122"/>
                <a:ea typeface="微软雅黑" panose="020B0503020204020204" pitchFamily="34" charset="-122"/>
              </a:rPr>
              <a:t>Redi</a:t>
            </a:r>
            <a:r>
              <a:rPr lang="en-US" altLang="zh-CN" sz="2900" b="1" dirty="0" err="1">
                <a:latin typeface="微软雅黑" panose="020B0503020204020204" pitchFamily="34" charset="-122"/>
                <a:ea typeface="微软雅黑" panose="020B0503020204020204" pitchFamily="34" charset="-122"/>
              </a:rPr>
              <a:t>Search</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模块</a:t>
            </a:r>
            <a:r>
              <a:rPr lang="en-US" altLang="zh-CN" sz="2900" b="1" dirty="0">
                <a:latin typeface="微软雅黑" panose="020B0503020204020204" pitchFamily="34" charset="-122"/>
                <a:ea typeface="微软雅黑" panose="020B0503020204020204" pitchFamily="34" charset="-122"/>
              </a:rPr>
              <a:t>@ </a:t>
            </a:r>
            <a:r>
              <a:rPr lang="en-US" altLang="zh-CN" sz="2900" b="1" dirty="0">
                <a:highlight>
                  <a:srgbClr val="FFFF00"/>
                </a:highlight>
                <a:latin typeface="微软雅黑" panose="020B0503020204020204" pitchFamily="34" charset="-122"/>
                <a:ea typeface="微软雅黑" panose="020B0503020204020204" pitchFamily="34" charset="-122"/>
              </a:rPr>
              <a:t>East US</a:t>
            </a:r>
          </a:p>
          <a:p>
            <a:pPr lvl="2"/>
            <a:r>
              <a:rPr lang="zh-CN" altLang="en-US" sz="2300" b="1" dirty="0">
                <a:highlight>
                  <a:srgbClr val="FFFF00"/>
                </a:highlight>
                <a:latin typeface="微软雅黑" panose="020B0503020204020204" pitchFamily="34" charset="-122"/>
                <a:ea typeface="微软雅黑" panose="020B0503020204020204" pitchFamily="34" charset="-122"/>
              </a:rPr>
              <a:t>持久化：</a:t>
            </a:r>
            <a:r>
              <a:rPr lang="en-US" altLang="zh-CN" sz="2300" b="1" dirty="0">
                <a:highlight>
                  <a:srgbClr val="FFFF00"/>
                </a:highlight>
                <a:latin typeface="微软雅黑" panose="020B0503020204020204" pitchFamily="34" charset="-122"/>
                <a:ea typeface="微软雅黑" panose="020B0503020204020204" pitchFamily="34" charset="-122"/>
              </a:rPr>
              <a:t>backup, </a:t>
            </a:r>
            <a:r>
              <a:rPr lang="zh-CN" altLang="en-US" sz="2300" b="1" dirty="0">
                <a:highlight>
                  <a:srgbClr val="FFFF00"/>
                </a:highlight>
                <a:latin typeface="微软雅黑" panose="020B0503020204020204" pitchFamily="34" charset="-122"/>
                <a:ea typeface="微软雅黑" panose="020B0503020204020204" pitchFamily="34" charset="-122"/>
              </a:rPr>
              <a:t>重启手工 </a:t>
            </a:r>
            <a:r>
              <a:rPr lang="en-US" altLang="zh-CN" sz="2300" b="1" dirty="0">
                <a:highlight>
                  <a:srgbClr val="FFFF00"/>
                </a:highlight>
                <a:latin typeface="微软雅黑" panose="020B0503020204020204" pitchFamily="34" charset="-122"/>
                <a:ea typeface="微软雅黑" panose="020B0503020204020204" pitchFamily="34" charset="-122"/>
              </a:rPr>
              <a:t>restore???</a:t>
            </a: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到 </a:t>
            </a:r>
            <a:r>
              <a:rPr lang="en-US" altLang="zh-CN" sz="2300" b="1" dirty="0">
                <a:latin typeface="微软雅黑" panose="020B0503020204020204" pitchFamily="34" charset="-122"/>
                <a:ea typeface="微软雅黑" panose="020B0503020204020204" pitchFamily="34" charset="-122"/>
              </a:rPr>
              <a:t>EU 225k</a:t>
            </a:r>
            <a:r>
              <a:rPr lang="zh-CN" altLang="en-US" sz="2300" b="1" dirty="0">
                <a:latin typeface="微软雅黑" panose="020B0503020204020204" pitchFamily="34" charset="-122"/>
                <a:ea typeface="微软雅黑" panose="020B0503020204020204" pitchFamily="34" charset="-122"/>
              </a:rPr>
              <a:t> 数据铺底时间很长 </a:t>
            </a:r>
            <a:r>
              <a:rPr lang="en-US" altLang="zh-CN" sz="2300" b="1" dirty="0">
                <a:latin typeface="微软雅黑" panose="020B0503020204020204" pitchFamily="34" charset="-122"/>
                <a:ea typeface="微软雅黑" panose="020B0503020204020204" pitchFamily="34" charset="-122"/>
              </a:rPr>
              <a:t>90</a:t>
            </a:r>
            <a:r>
              <a:rPr lang="zh-CN" altLang="en-US" sz="2300" b="1" dirty="0">
                <a:latin typeface="微软雅黑" panose="020B0503020204020204" pitchFamily="34" charset="-122"/>
                <a:ea typeface="微软雅黑" panose="020B0503020204020204" pitchFamily="34" charset="-122"/>
              </a:rPr>
              <a:t>分钟</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经测试功能就绪，支持 </a:t>
            </a:r>
            <a:r>
              <a:rPr lang="en-US" sz="2300" b="1" dirty="0" err="1">
                <a:latin typeface="微软雅黑" panose="020B0503020204020204" pitchFamily="34" charset="-122"/>
                <a:ea typeface="微软雅黑" panose="020B0503020204020204" pitchFamily="34" charset="-122"/>
              </a:rPr>
              <a:t>Redi</a:t>
            </a:r>
            <a:r>
              <a:rPr lang="en-US" altLang="zh-CN" sz="2300" b="1" dirty="0" err="1">
                <a:latin typeface="微软雅黑" panose="020B0503020204020204" pitchFamily="34" charset="-122"/>
                <a:ea typeface="微软雅黑" panose="020B0503020204020204" pitchFamily="34" charset="-122"/>
              </a:rPr>
              <a:t>Search</a:t>
            </a:r>
            <a:r>
              <a:rPr lang="en-US" altLang="zh-CN" sz="2300" b="1" dirty="0">
                <a:latin typeface="微软雅黑" panose="020B0503020204020204" pitchFamily="34" charset="-122"/>
                <a:ea typeface="微软雅黑" panose="020B0503020204020204" pitchFamily="34" charset="-122"/>
              </a:rPr>
              <a:t> </a:t>
            </a:r>
            <a:r>
              <a:rPr lang="zh-CN" altLang="en-US" sz="2300" b="1" dirty="0">
                <a:latin typeface="微软雅黑" panose="020B0503020204020204" pitchFamily="34" charset="-122"/>
                <a:ea typeface="微软雅黑" panose="020B0503020204020204" pitchFamily="34" charset="-122"/>
              </a:rPr>
              <a:t>向量检索</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调用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平均时长 </a:t>
            </a:r>
            <a:r>
              <a:rPr lang="en-US" altLang="zh-CN" sz="2300" b="1" dirty="0">
                <a:latin typeface="微软雅黑" panose="020B0503020204020204" pitchFamily="34" charset="-122"/>
                <a:ea typeface="微软雅黑" panose="020B0503020204020204" pitchFamily="34" charset="-122"/>
              </a:rPr>
              <a:t>1</a:t>
            </a:r>
            <a:r>
              <a:rPr lang="zh-CN" altLang="en-US" sz="2300" b="1" dirty="0">
                <a:latin typeface="微软雅黑" panose="020B0503020204020204" pitchFamily="34" charset="-122"/>
                <a:ea typeface="微软雅黑" panose="020B0503020204020204" pitchFamily="34" charset="-122"/>
              </a:rPr>
              <a:t>秒</a:t>
            </a:r>
            <a:r>
              <a:rPr lang="en-US" altLang="zh-CN" sz="2300" b="1" dirty="0">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笔</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rPr>
              <a:t>向量相似度 </a:t>
            </a:r>
            <a:r>
              <a:rPr lang="en-US" altLang="zh-CN" sz="2000" dirty="0">
                <a:solidFill>
                  <a:srgbClr val="0070C0"/>
                </a:solidFill>
                <a:latin typeface="微软雅黑" panose="020B0503020204020204" pitchFamily="34" charset="-122"/>
                <a:ea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rPr>
              <a:t>雷迪斯</a:t>
            </a:r>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74170" y="470263"/>
            <a:ext cx="11956869"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性能基准测试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虽然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altLang="zh-CN" sz="4800" dirty="0">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Chroma </a:t>
            </a:r>
            <a:r>
              <a:rPr lang="zh-CN" altLang="en-US" sz="4800" dirty="0">
                <a:latin typeface="微软雅黑" panose="020B0503020204020204" pitchFamily="34" charset="-122"/>
                <a:ea typeface="微软雅黑" panose="020B0503020204020204" pitchFamily="34" charset="-122"/>
              </a:rPr>
              <a:t>向量检索直接引用：</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HttpClient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Linux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导入数据到向量数据库 放弃</a:t>
            </a:r>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通用客户端管理工具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通用客户端管理工具，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4244873032"/>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Chroma + Docker + 305k</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压力测试</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无并发压力的</a:t>
            </a:r>
            <a:r>
              <a:rPr lang="zh-CN" altLang="en-US" dirty="0">
                <a:solidFill>
                  <a:srgbClr val="FF0000"/>
                </a:solidFill>
                <a:latin typeface="微软雅黑" panose="020B0503020204020204" pitchFamily="34" charset="-122"/>
                <a:ea typeface="微软雅黑" panose="020B0503020204020204" pitchFamily="34" charset="-122"/>
              </a:rPr>
              <a:t>性能基准测试</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1"/>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04553"/>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PgSQL</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highlight>
                  <a:srgbClr val="FFFF00"/>
                </a:highlight>
                <a:latin typeface="微软雅黑" panose="020B0503020204020204" pitchFamily="34" charset="-122"/>
                <a:ea typeface="微软雅黑" panose="020B0503020204020204" pitchFamily="34" charset="-122"/>
              </a:rPr>
              <a:t>11w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RediSearch</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r>
              <a:rPr lang="en-US" altLang="zh-CN" sz="1200" b="1" dirty="0">
                <a:latin typeface="微软雅黑" panose="020B0503020204020204" pitchFamily="34" charset="-122"/>
                <a:ea typeface="微软雅黑" panose="020B0503020204020204" pitchFamily="34" charset="-122"/>
              </a:rPr>
              <a:t>/</a:t>
            </a:r>
            <a:r>
              <a:rPr lang="en-US" altLang="zh-CN" sz="1200" b="1" dirty="0" err="1">
                <a:latin typeface="微软雅黑" panose="020B0503020204020204" pitchFamily="34" charset="-122"/>
                <a:ea typeface="微软雅黑" panose="020B0503020204020204" pitchFamily="34" charset="-122"/>
              </a:rPr>
              <a:t>RediSearch</a:t>
            </a:r>
            <a:r>
              <a:rPr lang="en-US" altLang="zh-CN" sz="1200" b="1" dirty="0">
                <a:latin typeface="微软雅黑" panose="020B0503020204020204" pitchFamily="34" charset="-122"/>
                <a:ea typeface="微软雅黑" panose="020B0503020204020204" pitchFamily="34" charset="-122"/>
              </a:rPr>
              <a:t> </a:t>
            </a:r>
            <a:r>
              <a:rPr lang="en-US" altLang="zh-CN" sz="1200" b="1" dirty="0">
                <a:highlight>
                  <a:srgbClr val="FFFF00"/>
                </a:highlight>
                <a:latin typeface="微软雅黑" panose="020B0503020204020204" pitchFamily="34" charset="-122"/>
                <a:ea typeface="微软雅黑" panose="020B0503020204020204" pitchFamily="34" charset="-122"/>
              </a:rPr>
              <a:t>225k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Qdrant</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r>
              <a:rPr lang="en-US" altLang="zh-CN" sz="1200" b="1" dirty="0">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50w</a:t>
            </a:r>
            <a:r>
              <a:rPr lang="en-US" altLang="zh-CN" sz="1200" b="1" dirty="0">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100w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Milvus: </a:t>
            </a:r>
            <a:r>
              <a:rPr lang="en-US" altLang="zh-CN" sz="1200" b="1" dirty="0">
                <a:highlight>
                  <a:srgbClr val="FFFF00"/>
                </a:highlight>
                <a:latin typeface="微软雅黑" panose="020B0503020204020204" pitchFamily="34" charset="-122"/>
                <a:ea typeface="微软雅黑" panose="020B0503020204020204" pitchFamily="34" charset="-122"/>
              </a:rPr>
              <a:t>50w/100w/150w/200w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Chroma: </a:t>
            </a:r>
            <a:r>
              <a:rPr lang="en-US" altLang="zh-CN" sz="1200" b="1" dirty="0">
                <a:highlight>
                  <a:srgbClr val="FFFF00"/>
                </a:highlight>
                <a:latin typeface="微软雅黑" panose="020B0503020204020204" pitchFamily="34" charset="-122"/>
                <a:ea typeface="微软雅黑" panose="020B0503020204020204" pitchFamily="34" charset="-122"/>
              </a:rPr>
              <a:t>305k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err="1">
                <a:latin typeface="微软雅黑" panose="020B0503020204020204" pitchFamily="34" charset="-122"/>
                <a:ea typeface="微软雅黑" panose="020B0503020204020204" pitchFamily="34" charset="-122"/>
              </a:rPr>
              <a:t>PgSQL</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1100" b="1" dirty="0">
                <a:highlight>
                  <a:srgbClr val="FFFF00"/>
                </a:highlight>
                <a:latin typeface="微软雅黑" panose="020B0503020204020204" pitchFamily="34" charset="-122"/>
                <a:ea typeface="微软雅黑" panose="020B0503020204020204" pitchFamily="34" charset="-122"/>
              </a:rPr>
              <a:t> cosine </a:t>
            </a:r>
            <a:r>
              <a:rPr lang="zh-CN" altLang="en-US" sz="1100" b="1" dirty="0">
                <a:latin typeface="微软雅黑" panose="020B0503020204020204" pitchFamily="34" charset="-122"/>
                <a:ea typeface="微软雅黑" panose="020B0503020204020204" pitchFamily="34" charset="-122"/>
              </a:rPr>
              <a:t>相关优化索引，按与随机查询向量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100" b="1" dirty="0">
                <a:latin typeface="微软雅黑" panose="020B0503020204020204" pitchFamily="34" charset="-122"/>
                <a:ea typeface="微软雅黑" panose="020B0503020204020204" pitchFamily="34" charset="-122"/>
              </a:rPr>
              <a:t>Redis</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1100" b="1" dirty="0">
                <a:latin typeface="微软雅黑" panose="020B0503020204020204" pitchFamily="34" charset="-122"/>
                <a:ea typeface="微软雅黑" panose="020B0503020204020204" pitchFamily="34" charset="-122"/>
              </a:rPr>
              <a:t>索引，按与随机查询向量 </a:t>
            </a:r>
            <a:r>
              <a:rPr lang="en-US" altLang="zh-CN" sz="1100" b="1" dirty="0">
                <a:highlight>
                  <a:srgbClr val="FFFF00"/>
                </a:highlight>
                <a:latin typeface="微软雅黑" panose="020B0503020204020204" pitchFamily="34" charset="-122"/>
                <a:ea typeface="微软雅黑" panose="020B0503020204020204" pitchFamily="34" charset="-122"/>
              </a:rPr>
              <a:t>KNN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索引，按与随机查询向</a:t>
            </a:r>
            <a:r>
              <a:rPr lang="zh-CN" altLang="en-US" sz="1100" b="1" dirty="0">
                <a:highlight>
                  <a:srgbClr val="FFFF00"/>
                </a:highlight>
                <a:latin typeface="微软雅黑" panose="020B0503020204020204" pitchFamily="34" charset="-122"/>
                <a:ea typeface="微软雅黑" panose="020B0503020204020204" pitchFamily="34" charset="-122"/>
              </a:rPr>
              <a:t>量 </a:t>
            </a:r>
            <a:r>
              <a:rPr lang="en-US" altLang="zh-CN" sz="1100" b="1" dirty="0">
                <a:highlight>
                  <a:srgbClr val="FFFF00"/>
                </a:highlight>
                <a:latin typeface="微软雅黑" panose="020B0503020204020204" pitchFamily="34" charset="-122"/>
                <a:ea typeface="微软雅黑" panose="020B0503020204020204" pitchFamily="34" charset="-122"/>
              </a:rPr>
              <a:t>KNN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Qdrant</a:t>
            </a:r>
            <a:endParaRPr lang="en-US" altLang="zh-CN" sz="12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a:t>
            </a:r>
            <a:r>
              <a:rPr lang="zh-CN" altLang="en-US" sz="1100" b="1" dirty="0">
                <a:latin typeface="微软雅黑" panose="020B0503020204020204" pitchFamily="34" charset="-122"/>
                <a:ea typeface="微软雅黑" panose="020B0503020204020204" pitchFamily="34" charset="-122"/>
              </a:rPr>
              <a:t> 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Milvus</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1100" b="1" dirty="0">
                <a:highlight>
                  <a:srgbClr val="FFFF00"/>
                </a:highlight>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300" b="1" dirty="0">
                <a:latin typeface="微软雅黑" panose="020B0503020204020204" pitchFamily="34" charset="-122"/>
                <a:ea typeface="微软雅黑" panose="020B0503020204020204" pitchFamily="34" charset="-122"/>
              </a:rPr>
              <a:t>Chroma</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Http</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r>
              <a:rPr lang="en-US" altLang="zh-CN" sz="1400" b="1" dirty="0" err="1">
                <a:latin typeface="微软雅黑" panose="020B0503020204020204" pitchFamily="34" charset="-122"/>
                <a:ea typeface="微软雅黑" panose="020B0503020204020204" pitchFamily="34" charset="-122"/>
              </a:rPr>
              <a:t>WebApi</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并发</a:t>
            </a:r>
            <a:r>
              <a:rPr lang="zh-CN" altLang="en-US" sz="1400" b="1" dirty="0">
                <a:highlight>
                  <a:srgbClr val="FFFF00"/>
                </a:highlight>
                <a:latin typeface="微软雅黑" panose="020B0503020204020204" pitchFamily="34" charset="-122"/>
                <a:ea typeface="微软雅黑" panose="020B0503020204020204" pitchFamily="34" charset="-122"/>
              </a:rPr>
              <a:t>压力测试、</a:t>
            </a:r>
            <a:r>
              <a:rPr lang="zh-CN" altLang="en-US" sz="1400" b="1" dirty="0">
                <a:latin typeface="微软雅黑" panose="020B0503020204020204" pitchFamily="34" charset="-122"/>
                <a:ea typeface="微软雅黑" panose="020B0503020204020204" pitchFamily="34" charset="-122"/>
              </a:rPr>
              <a:t>无并发压力性能基准测试</a:t>
            </a:r>
            <a:endParaRPr lang="en-US" altLang="zh-CN"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10191022"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highlight>
                  <a:srgbClr val="FFFF00"/>
                </a:highlight>
                <a:latin typeface="微软雅黑" panose="020B0503020204020204" pitchFamily="34" charset="-122"/>
                <a:ea typeface="微软雅黑" panose="020B0503020204020204" pitchFamily="34" charset="-122"/>
              </a:rPr>
              <a:t>Few-Shot</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Overlap</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solidFill>
                  <a:srgbClr val="FF0000"/>
                </a:solidFill>
                <a:latin typeface="微软雅黑" panose="020B0503020204020204" pitchFamily="34" charset="-122"/>
                <a:ea typeface="微软雅黑" panose="020B0503020204020204" pitchFamily="34" charset="-122"/>
              </a:rPr>
              <a:t>Token healing</a:t>
            </a:r>
            <a:r>
              <a:rPr lang="zh-CN" altLang="en-US" sz="1200" b="1" dirty="0">
                <a:latin typeface="微软雅黑" panose="020B0503020204020204" pitchFamily="34" charset="-122"/>
                <a:ea typeface="微软雅黑" panose="020B0503020204020204" pitchFamily="34" charset="-122"/>
              </a:rPr>
              <a:t>、断句、段落、章节等产生的 </a:t>
            </a:r>
            <a:r>
              <a:rPr lang="en-US" altLang="zh-CN" sz="1200" b="1" dirty="0">
                <a:latin typeface="微软雅黑" panose="020B0503020204020204" pitchFamily="34" charset="-122"/>
                <a:ea typeface="微软雅黑" panose="020B0503020204020204" pitchFamily="34" charset="-122"/>
              </a:rPr>
              <a:t>Tokens </a:t>
            </a:r>
            <a:r>
              <a:rPr lang="zh-CN" altLang="en-US" sz="1200" b="1" dirty="0">
                <a:latin typeface="微软雅黑" panose="020B0503020204020204" pitchFamily="34" charset="-122"/>
                <a:ea typeface="微软雅黑" panose="020B0503020204020204" pitchFamily="34" charset="-122"/>
              </a:rPr>
              <a:t>浪费占用</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B32F-F6B8-467E-A57C-4F533BE631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E4FD16-6CEC-8176-1B39-D8851C59DF14}"/>
              </a:ext>
            </a:extLst>
          </p:cNvPr>
          <p:cNvSpPr>
            <a:spLocks noGrp="1"/>
          </p:cNvSpPr>
          <p:nvPr>
            <p:ph idx="1"/>
          </p:nvPr>
        </p:nvSpPr>
        <p:spPr/>
        <p:txBody>
          <a:bodyPr/>
          <a:lstStyle/>
          <a:p>
            <a:endParaRPr lang="en-US"/>
          </a:p>
        </p:txBody>
      </p:sp>
      <p:pic>
        <p:nvPicPr>
          <p:cNvPr id="1026" name="Picture 2" descr="图像">
            <a:extLst>
              <a:ext uri="{FF2B5EF4-FFF2-40B4-BE49-F238E27FC236}">
                <a16:creationId xmlns:a16="http://schemas.microsoft.com/office/drawing/2014/main" id="{5CDD2EED-9450-C68C-8566-89E77296B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38" y="543217"/>
            <a:ext cx="7620000" cy="528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617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a:xfrm>
            <a:off x="773129" y="177075"/>
            <a:ext cx="8596668" cy="737325"/>
          </a:xfrm>
        </p:spPr>
        <p:txBody>
          <a:bodyPr/>
          <a:lstStyle/>
          <a:p>
            <a:r>
              <a:rPr lang="zh-CN" altLang="en-US" b="1" dirty="0"/>
              <a:t>大纲</a:t>
            </a:r>
            <a:endParaRPr lang="en-US" b="1"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773129" y="1060363"/>
            <a:ext cx="8834176" cy="5164182"/>
          </a:xfrm>
        </p:spPr>
        <p:txBody>
          <a:bodyPr>
            <a:normAutofit fontScale="92500" lnSpcReduction="20000"/>
          </a:bodyPr>
          <a:lstStyle/>
          <a:p>
            <a:r>
              <a:rPr lang="zh-CN" altLang="en-US" sz="2400" dirty="0">
                <a:solidFill>
                  <a:schemeClr val="tx1"/>
                </a:solidFill>
                <a:latin typeface="微软雅黑" panose="020B0503020204020204" pitchFamily="34" charset="-122"/>
                <a:ea typeface="微软雅黑" panose="020B0503020204020204" pitchFamily="34" charset="-122"/>
              </a:rPr>
              <a:t>向量基础</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向量概念</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向量索引</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向量检索场景</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向量数据库性能初级评测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评测过程与结果分享</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向量数据库产品选型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本次评测结果分析</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选型其他参考依据</a:t>
            </a:r>
            <a:endParaRPr lang="en-US" altLang="zh-CN" sz="2200" dirty="0">
              <a:solidFill>
                <a:schemeClr val="tx1"/>
              </a:solidFill>
              <a:latin typeface="微软雅黑" panose="020B0503020204020204" pitchFamily="34" charset="-122"/>
              <a:ea typeface="微软雅黑" panose="020B0503020204020204" pitchFamily="34" charset="-122"/>
            </a:endParaRPr>
          </a:p>
          <a:p>
            <a:pPr lvl="2"/>
            <a:r>
              <a:rPr lang="en-US" altLang="zh-CN" sz="2000" dirty="0">
                <a:solidFill>
                  <a:schemeClr val="tx1"/>
                </a:solidFill>
                <a:latin typeface="微软雅黑" panose="020B0503020204020204" pitchFamily="34" charset="-122"/>
                <a:ea typeface="微软雅黑" panose="020B0503020204020204" pitchFamily="34" charset="-122"/>
              </a:rPr>
              <a:t>OpenAI cookbook</a:t>
            </a:r>
          </a:p>
          <a:p>
            <a:pPr lvl="2"/>
            <a:r>
              <a:rPr lang="en-US" altLang="zh-CN" sz="2000" dirty="0">
                <a:solidFill>
                  <a:schemeClr val="tx1"/>
                </a:solidFill>
                <a:latin typeface="微软雅黑" panose="020B0503020204020204" pitchFamily="34" charset="-122"/>
                <a:ea typeface="微软雅黑" panose="020B0503020204020204" pitchFamily="34" charset="-122"/>
              </a:rPr>
              <a:t>Semantic-Kernel</a:t>
            </a:r>
          </a:p>
          <a:p>
            <a:pPr lvl="2"/>
            <a:r>
              <a:rPr lang="en-US" altLang="zh-CN" sz="2000" dirty="0" err="1">
                <a:solidFill>
                  <a:schemeClr val="tx1"/>
                </a:solidFill>
                <a:latin typeface="微软雅黑" panose="020B0503020204020204" pitchFamily="34" charset="-122"/>
                <a:ea typeface="微软雅黑" panose="020B0503020204020204" pitchFamily="34" charset="-122"/>
              </a:rPr>
              <a:t>LangChain</a:t>
            </a:r>
            <a:endParaRPr lang="en-US" altLang="zh-CN" sz="20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实操提示</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AC6A-935D-1835-5FDF-A69F4042FF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C34272-175F-E4C4-2BE1-062D2406211E}"/>
              </a:ext>
            </a:extLst>
          </p:cNvPr>
          <p:cNvSpPr>
            <a:spLocks noGrp="1"/>
          </p:cNvSpPr>
          <p:nvPr>
            <p:ph idx="1"/>
          </p:nvPr>
        </p:nvSpPr>
        <p:spPr/>
        <p:txBody>
          <a:bodyPr/>
          <a:lstStyle/>
          <a:p>
            <a:endParaRPr lang="en-US"/>
          </a:p>
        </p:txBody>
      </p:sp>
      <p:pic>
        <p:nvPicPr>
          <p:cNvPr id="2050" name="Picture 2" descr="图像">
            <a:extLst>
              <a:ext uri="{FF2B5EF4-FFF2-40B4-BE49-F238E27FC236}">
                <a16:creationId xmlns:a16="http://schemas.microsoft.com/office/drawing/2014/main" id="{917F3D05-6D02-2C70-3645-EC3C0F142B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548" y="816638"/>
            <a:ext cx="11838897" cy="4613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376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34895-A965-E2E2-8AE8-146B579096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B8A7DE-B1BA-935F-17A6-B8F512780DF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B2553C3-213A-A763-79FD-BB8481DC2F48}"/>
              </a:ext>
            </a:extLst>
          </p:cNvPr>
          <p:cNvPicPr>
            <a:picLocks noChangeAspect="1"/>
          </p:cNvPicPr>
          <p:nvPr/>
        </p:nvPicPr>
        <p:blipFill>
          <a:blip r:embed="rId2"/>
          <a:stretch>
            <a:fillRect/>
          </a:stretch>
        </p:blipFill>
        <p:spPr>
          <a:xfrm>
            <a:off x="474785" y="609600"/>
            <a:ext cx="10547838" cy="5761099"/>
          </a:xfrm>
          <a:prstGeom prst="rect">
            <a:avLst/>
          </a:prstGeom>
        </p:spPr>
      </p:pic>
    </p:spTree>
    <p:extLst>
      <p:ext uri="{BB962C8B-B14F-4D97-AF65-F5344CB8AC3E}">
        <p14:creationId xmlns:p14="http://schemas.microsoft.com/office/powerpoint/2010/main" val="616765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DBF5-D5CA-5BC1-1D3E-C1926449AA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8454CA-DC7B-BE6C-F5BA-359DB41F22B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0057FAE-50A7-561B-02CC-D000B3AB3218}"/>
              </a:ext>
            </a:extLst>
          </p:cNvPr>
          <p:cNvPicPr>
            <a:picLocks noChangeAspect="1"/>
          </p:cNvPicPr>
          <p:nvPr/>
        </p:nvPicPr>
        <p:blipFill>
          <a:blip r:embed="rId2"/>
          <a:stretch>
            <a:fillRect/>
          </a:stretch>
        </p:blipFill>
        <p:spPr>
          <a:xfrm>
            <a:off x="325445" y="472072"/>
            <a:ext cx="10744070" cy="6019174"/>
          </a:xfrm>
          <a:prstGeom prst="rect">
            <a:avLst/>
          </a:prstGeom>
        </p:spPr>
      </p:pic>
    </p:spTree>
    <p:extLst>
      <p:ext uri="{BB962C8B-B14F-4D97-AF65-F5344CB8AC3E}">
        <p14:creationId xmlns:p14="http://schemas.microsoft.com/office/powerpoint/2010/main" val="513833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8F504-8321-522E-EB95-9D89D62EEA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C5CD2A-5E22-3C1D-1E8F-6F1CD1ADF25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6AFF5E7-90FF-52B2-2B45-A3CCDAA5C387}"/>
              </a:ext>
            </a:extLst>
          </p:cNvPr>
          <p:cNvPicPr>
            <a:picLocks noChangeAspect="1"/>
          </p:cNvPicPr>
          <p:nvPr/>
        </p:nvPicPr>
        <p:blipFill>
          <a:blip r:embed="rId2"/>
          <a:stretch>
            <a:fillRect/>
          </a:stretch>
        </p:blipFill>
        <p:spPr>
          <a:xfrm>
            <a:off x="492370" y="581193"/>
            <a:ext cx="10111154" cy="5460169"/>
          </a:xfrm>
          <a:prstGeom prst="rect">
            <a:avLst/>
          </a:prstGeom>
        </p:spPr>
      </p:pic>
    </p:spTree>
    <p:extLst>
      <p:ext uri="{BB962C8B-B14F-4D97-AF65-F5344CB8AC3E}">
        <p14:creationId xmlns:p14="http://schemas.microsoft.com/office/powerpoint/2010/main" val="1040538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AC1A4-C012-A381-56B8-2B25B73619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33B40A-744A-1966-647E-E51C8929CDC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8DE318B-D4E5-3628-DE5C-58EADABB1B96}"/>
              </a:ext>
            </a:extLst>
          </p:cNvPr>
          <p:cNvPicPr>
            <a:picLocks noChangeAspect="1"/>
          </p:cNvPicPr>
          <p:nvPr/>
        </p:nvPicPr>
        <p:blipFill>
          <a:blip r:embed="rId2"/>
          <a:stretch>
            <a:fillRect/>
          </a:stretch>
        </p:blipFill>
        <p:spPr>
          <a:xfrm>
            <a:off x="0" y="255588"/>
            <a:ext cx="11027933" cy="6206757"/>
          </a:xfrm>
          <a:prstGeom prst="rect">
            <a:avLst/>
          </a:prstGeom>
        </p:spPr>
      </p:pic>
    </p:spTree>
    <p:extLst>
      <p:ext uri="{BB962C8B-B14F-4D97-AF65-F5344CB8AC3E}">
        <p14:creationId xmlns:p14="http://schemas.microsoft.com/office/powerpoint/2010/main" val="566272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FCE84-E08F-88CC-491A-306DB3871A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58E4B2-1BFE-CCD3-BBB5-F8C90275CC2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A61CCE2-A5E9-6C7F-3BD6-B0804FC7F678}"/>
              </a:ext>
            </a:extLst>
          </p:cNvPr>
          <p:cNvPicPr>
            <a:picLocks noChangeAspect="1"/>
          </p:cNvPicPr>
          <p:nvPr/>
        </p:nvPicPr>
        <p:blipFill>
          <a:blip r:embed="rId2"/>
          <a:stretch>
            <a:fillRect/>
          </a:stretch>
        </p:blipFill>
        <p:spPr>
          <a:xfrm>
            <a:off x="325315" y="311408"/>
            <a:ext cx="11321562" cy="6235184"/>
          </a:xfrm>
          <a:prstGeom prst="rect">
            <a:avLst/>
          </a:prstGeom>
        </p:spPr>
      </p:pic>
    </p:spTree>
    <p:extLst>
      <p:ext uri="{BB962C8B-B14F-4D97-AF65-F5344CB8AC3E}">
        <p14:creationId xmlns:p14="http://schemas.microsoft.com/office/powerpoint/2010/main" val="2232789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43646-E50A-4CDA-1A6E-AF522BA411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71FFDB-22E6-AEB2-A4FB-A2E2E742A04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E93CB35-6CAE-DAC8-5F61-E95B2A9D2AEB}"/>
              </a:ext>
            </a:extLst>
          </p:cNvPr>
          <p:cNvPicPr>
            <a:picLocks noChangeAspect="1"/>
          </p:cNvPicPr>
          <p:nvPr/>
        </p:nvPicPr>
        <p:blipFill>
          <a:blip r:embed="rId2"/>
          <a:stretch>
            <a:fillRect/>
          </a:stretch>
        </p:blipFill>
        <p:spPr>
          <a:xfrm>
            <a:off x="677334" y="390142"/>
            <a:ext cx="11031415" cy="6077715"/>
          </a:xfrm>
          <a:prstGeom prst="rect">
            <a:avLst/>
          </a:prstGeom>
        </p:spPr>
      </p:pic>
    </p:spTree>
    <p:extLst>
      <p:ext uri="{BB962C8B-B14F-4D97-AF65-F5344CB8AC3E}">
        <p14:creationId xmlns:p14="http://schemas.microsoft.com/office/powerpoint/2010/main" val="4257708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8EF8-F369-BA69-5AE8-712AC99508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84517A-41E8-17C8-6369-A6843ACDC0B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2E322CB-9517-EF31-88C7-C17945978559}"/>
              </a:ext>
            </a:extLst>
          </p:cNvPr>
          <p:cNvPicPr>
            <a:picLocks noChangeAspect="1"/>
          </p:cNvPicPr>
          <p:nvPr/>
        </p:nvPicPr>
        <p:blipFill>
          <a:blip r:embed="rId2"/>
          <a:stretch>
            <a:fillRect/>
          </a:stretch>
        </p:blipFill>
        <p:spPr>
          <a:xfrm>
            <a:off x="545122" y="394860"/>
            <a:ext cx="10281027" cy="5853540"/>
          </a:xfrm>
          <a:prstGeom prst="rect">
            <a:avLst/>
          </a:prstGeom>
        </p:spPr>
      </p:pic>
    </p:spTree>
    <p:extLst>
      <p:ext uri="{BB962C8B-B14F-4D97-AF65-F5344CB8AC3E}">
        <p14:creationId xmlns:p14="http://schemas.microsoft.com/office/powerpoint/2010/main" val="3612338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5BAB9-3A65-C883-883F-9F6705795B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047E56-9060-5214-3A7A-5355B623523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69B04E0-8266-112E-A808-4D5476FA94CC}"/>
              </a:ext>
            </a:extLst>
          </p:cNvPr>
          <p:cNvPicPr>
            <a:picLocks noChangeAspect="1"/>
          </p:cNvPicPr>
          <p:nvPr/>
        </p:nvPicPr>
        <p:blipFill>
          <a:blip r:embed="rId2"/>
          <a:stretch>
            <a:fillRect/>
          </a:stretch>
        </p:blipFill>
        <p:spPr>
          <a:xfrm>
            <a:off x="553589" y="412518"/>
            <a:ext cx="10961077" cy="6032964"/>
          </a:xfrm>
          <a:prstGeom prst="rect">
            <a:avLst/>
          </a:prstGeom>
        </p:spPr>
      </p:pic>
    </p:spTree>
    <p:extLst>
      <p:ext uri="{BB962C8B-B14F-4D97-AF65-F5344CB8AC3E}">
        <p14:creationId xmlns:p14="http://schemas.microsoft.com/office/powerpoint/2010/main" val="1431101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C20C5-B5F8-85D1-2ACA-776D0ADE5F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C10CB2-DB5E-3851-2F1A-DA07EA06AD2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B6D21C6-A638-E2AD-AD63-5366335F9B0F}"/>
              </a:ext>
            </a:extLst>
          </p:cNvPr>
          <p:cNvPicPr>
            <a:picLocks noChangeAspect="1"/>
          </p:cNvPicPr>
          <p:nvPr/>
        </p:nvPicPr>
        <p:blipFill>
          <a:blip r:embed="rId2"/>
          <a:stretch>
            <a:fillRect/>
          </a:stretch>
        </p:blipFill>
        <p:spPr>
          <a:xfrm>
            <a:off x="766354" y="515751"/>
            <a:ext cx="10389326" cy="5826498"/>
          </a:xfrm>
          <a:prstGeom prst="rect">
            <a:avLst/>
          </a:prstGeom>
        </p:spPr>
      </p:pic>
    </p:spTree>
    <p:extLst>
      <p:ext uri="{BB962C8B-B14F-4D97-AF65-F5344CB8AC3E}">
        <p14:creationId xmlns:p14="http://schemas.microsoft.com/office/powerpoint/2010/main" val="510625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0A36D-1C6A-DED6-6C9E-D000F5780676}"/>
              </a:ext>
            </a:extLst>
          </p:cNvPr>
          <p:cNvSpPr>
            <a:spLocks noGrp="1"/>
          </p:cNvSpPr>
          <p:nvPr>
            <p:ph type="title"/>
          </p:nvPr>
        </p:nvSpPr>
        <p:spPr>
          <a:xfrm>
            <a:off x="756464" y="90853"/>
            <a:ext cx="8596668" cy="705394"/>
          </a:xfrm>
        </p:spPr>
        <p:txBody>
          <a:bodyPr/>
          <a:lstStyle/>
          <a:p>
            <a:r>
              <a:rPr lang="zh-CN" altLang="en-US" b="0" i="0" dirty="0">
                <a:solidFill>
                  <a:srgbClr val="00B38A"/>
                </a:solidFill>
                <a:effectLst/>
                <a:latin typeface="Avenir"/>
              </a:rPr>
              <a:t>向量数据库技术</a:t>
            </a:r>
            <a:endParaRPr lang="en-US" dirty="0"/>
          </a:p>
        </p:txBody>
      </p:sp>
      <p:sp>
        <p:nvSpPr>
          <p:cNvPr id="3" name="Content Placeholder 2">
            <a:extLst>
              <a:ext uri="{FF2B5EF4-FFF2-40B4-BE49-F238E27FC236}">
                <a16:creationId xmlns:a16="http://schemas.microsoft.com/office/drawing/2014/main" id="{86A4C49C-BC19-7159-F04E-113440A861E7}"/>
              </a:ext>
            </a:extLst>
          </p:cNvPr>
          <p:cNvSpPr>
            <a:spLocks noGrp="1"/>
          </p:cNvSpPr>
          <p:nvPr>
            <p:ph idx="1"/>
          </p:nvPr>
        </p:nvSpPr>
        <p:spPr>
          <a:xfrm>
            <a:off x="726384" y="796247"/>
            <a:ext cx="6716997" cy="5970900"/>
          </a:xfrm>
        </p:spPr>
        <p:txBody>
          <a:bodyPr>
            <a:normAutofit fontScale="92500" lnSpcReduction="10000"/>
          </a:bodyPr>
          <a:lstStyle/>
          <a:p>
            <a:pPr algn="just"/>
            <a:r>
              <a:rPr lang="zh-CN" altLang="en-US" b="0" i="0" dirty="0">
                <a:solidFill>
                  <a:srgbClr val="4A4A4A"/>
                </a:solidFill>
                <a:effectLst/>
                <a:latin typeface="微软雅黑" panose="020B0503020204020204" pitchFamily="34" charset="-122"/>
                <a:ea typeface="微软雅黑" panose="020B0503020204020204" pitchFamily="34" charset="-122"/>
              </a:rPr>
              <a:t>在传统的关系型数据库中，数据通常以表格为形式来存储。然而，随着 </a:t>
            </a:r>
            <a:r>
              <a:rPr lang="en-US" altLang="zh-CN" b="0" i="0" dirty="0">
                <a:solidFill>
                  <a:srgbClr val="4A4A4A"/>
                </a:solidFill>
                <a:effectLst/>
                <a:latin typeface="微软雅黑" panose="020B0503020204020204" pitchFamily="34" charset="-122"/>
                <a:ea typeface="微软雅黑" panose="020B0503020204020204" pitchFamily="34" charset="-122"/>
              </a:rPr>
              <a:t>AI </a:t>
            </a:r>
            <a:r>
              <a:rPr lang="zh-CN" altLang="en-US" b="0" i="0" dirty="0">
                <a:solidFill>
                  <a:srgbClr val="4A4A4A"/>
                </a:solidFill>
                <a:effectLst/>
                <a:latin typeface="微软雅黑" panose="020B0503020204020204" pitchFamily="34" charset="-122"/>
                <a:ea typeface="微软雅黑" panose="020B0503020204020204" pitchFamily="34" charset="-122"/>
              </a:rPr>
              <a:t>时代的到来，我们面临着图像、音频和文本等海量的非结构化数据。这些数据无法简单地以表格形式存储，而是需要通过机器学习算法从这些数据中提取出以向量为表示形式的“</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特征</a:t>
            </a:r>
            <a:r>
              <a:rPr lang="zh-CN" altLang="en-US" b="0" i="0" dirty="0">
                <a:solidFill>
                  <a:srgbClr val="4A4A4A"/>
                </a:solidFill>
                <a:effectLst/>
                <a:latin typeface="微软雅黑" panose="020B0503020204020204" pitchFamily="34" charset="-122"/>
                <a:ea typeface="微软雅黑" panose="020B0503020204020204" pitchFamily="34" charset="-122"/>
              </a:rPr>
              <a:t>”。向量数据库的兴起便是为了解决对这些向量进行存储与计算的问题。</a:t>
            </a:r>
          </a:p>
          <a:p>
            <a:pPr algn="just"/>
            <a:r>
              <a:rPr lang="zh-CN" altLang="en-US" b="0" i="0" dirty="0">
                <a:solidFill>
                  <a:srgbClr val="4A4A4A"/>
                </a:solidFill>
                <a:effectLst/>
                <a:latin typeface="微软雅黑" panose="020B0503020204020204" pitchFamily="34" charset="-122"/>
                <a:ea typeface="微软雅黑" panose="020B0503020204020204" pitchFamily="34" charset="-122"/>
              </a:rPr>
              <a:t>向量数据库的核心在于对数据的索引。使用倒排索引等技术，向量数据库可以通过将向量的特征进行分组和索引，以实现高效的相似性搜索。同时，向量量化技术可以帮助向量数据库将高维向量映射到低维空间，从而减少存储和计算成本。基于索引技术，向量数据库通过自身的各类向量操作，如向量相加、相似度计算和聚类分析等，使得用户能够对向量进行高效搜索。</a:t>
            </a:r>
          </a:p>
          <a:p>
            <a:pPr algn="just"/>
            <a:r>
              <a:rPr lang="zh-CN" altLang="en-US" b="0" i="0" dirty="0">
                <a:solidFill>
                  <a:srgbClr val="4A4A4A"/>
                </a:solidFill>
                <a:effectLst/>
                <a:latin typeface="微软雅黑" panose="020B0503020204020204" pitchFamily="34" charset="-122"/>
                <a:ea typeface="微软雅黑" panose="020B0503020204020204" pitchFamily="34" charset="-122"/>
              </a:rPr>
              <a:t>至于向量数据库的底层存储，实际上相比于</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索引技术</a:t>
            </a:r>
            <a:r>
              <a:rPr lang="zh-CN" altLang="en-US" b="0" i="0" dirty="0">
                <a:solidFill>
                  <a:srgbClr val="4A4A4A"/>
                </a:solidFill>
                <a:effectLst/>
                <a:latin typeface="微软雅黑" panose="020B0503020204020204" pitchFamily="34" charset="-122"/>
                <a:ea typeface="微软雅黑" panose="020B0503020204020204" pitchFamily="34" charset="-122"/>
              </a:rPr>
              <a:t>来说，显得不那么重要。事实上，很多数据库都可以直接添加索引模块来实现高效向量搜索。而现有数据库，尤其是基于</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列式存储</a:t>
            </a:r>
            <a:r>
              <a:rPr lang="zh-CN" altLang="en-US" b="0" i="0" dirty="0">
                <a:solidFill>
                  <a:srgbClr val="4A4A4A"/>
                </a:solidFill>
                <a:effectLst/>
                <a:latin typeface="微软雅黑" panose="020B0503020204020204" pitchFamily="34" charset="-122"/>
                <a:ea typeface="微软雅黑" panose="020B0503020204020204" pitchFamily="34" charset="-122"/>
              </a:rPr>
              <a:t>的实时分析数据库，本身便具有卓越的数据压缩率。对于向量数据而言，由于每个向量都是由大量的维度组成，通过</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列存储</a:t>
            </a:r>
            <a:r>
              <a:rPr lang="zh-CN" altLang="en-US" b="0" i="0" dirty="0">
                <a:solidFill>
                  <a:srgbClr val="4A4A4A"/>
                </a:solidFill>
                <a:effectLst/>
                <a:latin typeface="微软雅黑" panose="020B0503020204020204" pitchFamily="34" charset="-122"/>
                <a:ea typeface="微软雅黑" panose="020B0503020204020204" pitchFamily="34" charset="-122"/>
              </a:rPr>
              <a:t>可以将相同维度的数据连续存储，从而提高存储效率和查询性能。此外，列存数据库还能够针对列级别的操作进行优化，如向量相似性计算和聚合操作。</a:t>
            </a:r>
            <a:endParaRPr lang="en-US" altLang="zh-CN" b="0" i="0" dirty="0">
              <a:solidFill>
                <a:srgbClr val="4A4A4A"/>
              </a:solidFill>
              <a:effectLst/>
              <a:latin typeface="微软雅黑" panose="020B0503020204020204" pitchFamily="34" charset="-122"/>
              <a:ea typeface="微软雅黑" panose="020B0503020204020204" pitchFamily="34" charset="-122"/>
            </a:endParaRPr>
          </a:p>
          <a:p>
            <a:pPr lvl="1" algn="just"/>
            <a:r>
              <a:rPr lang="zh-CN" altLang="en-US" b="0" i="0" dirty="0">
                <a:solidFill>
                  <a:srgbClr val="4A4A4A"/>
                </a:solidFill>
                <a:effectLst/>
                <a:latin typeface="微软雅黑" panose="020B0503020204020204" pitchFamily="34" charset="-122"/>
                <a:ea typeface="微软雅黑" panose="020B0503020204020204" pitchFamily="34" charset="-122"/>
              </a:rPr>
              <a:t>这也是为什么网络上纷纷流传新晋向量数据库 </a:t>
            </a:r>
            <a:r>
              <a:rPr lang="en-US" altLang="zh-CN" b="0" i="0" dirty="0">
                <a:solidFill>
                  <a:srgbClr val="4A4A4A"/>
                </a:solidFill>
                <a:effectLst/>
                <a:latin typeface="微软雅黑" panose="020B0503020204020204" pitchFamily="34" charset="-122"/>
                <a:ea typeface="微软雅黑" panose="020B0503020204020204" pitchFamily="34" charset="-122"/>
              </a:rPr>
              <a:t>Chroma“</a:t>
            </a:r>
            <a:r>
              <a:rPr lang="zh-CN" altLang="en-US" b="0" i="0" dirty="0">
                <a:solidFill>
                  <a:srgbClr val="4A4A4A"/>
                </a:solidFill>
                <a:effectLst/>
                <a:latin typeface="微软雅黑" panose="020B0503020204020204" pitchFamily="34" charset="-122"/>
                <a:ea typeface="微软雅黑" panose="020B0503020204020204" pitchFamily="34" charset="-122"/>
              </a:rPr>
              <a:t>仅仅”是在著名实时分析数据库 </a:t>
            </a:r>
            <a:r>
              <a:rPr lang="en-US" altLang="zh-CN" b="0" i="0" dirty="0" err="1">
                <a:solidFill>
                  <a:srgbClr val="4A4A4A"/>
                </a:solidFill>
                <a:effectLst/>
                <a:latin typeface="微软雅黑" panose="020B0503020204020204" pitchFamily="34" charset="-122"/>
                <a:ea typeface="微软雅黑" panose="020B0503020204020204" pitchFamily="34" charset="-122"/>
              </a:rPr>
              <a:t>ClickHouse</a:t>
            </a:r>
            <a:r>
              <a:rPr lang="en-US" altLang="zh-CN" b="0" i="0" dirty="0">
                <a:solidFill>
                  <a:srgbClr val="4A4A4A"/>
                </a:solidFill>
                <a:effectLst/>
                <a:latin typeface="微软雅黑" panose="020B0503020204020204" pitchFamily="34" charset="-122"/>
                <a:ea typeface="微软雅黑" panose="020B0503020204020204" pitchFamily="34" charset="-122"/>
              </a:rPr>
              <a:t> </a:t>
            </a:r>
            <a:r>
              <a:rPr lang="zh-CN" altLang="en-US" b="0" i="0" dirty="0">
                <a:solidFill>
                  <a:srgbClr val="4A4A4A"/>
                </a:solidFill>
                <a:effectLst/>
                <a:latin typeface="微软雅黑" panose="020B0503020204020204" pitchFamily="34" charset="-122"/>
                <a:ea typeface="微软雅黑" panose="020B0503020204020204" pitchFamily="34" charset="-122"/>
              </a:rPr>
              <a:t>上封装了一层而已。当然，</a:t>
            </a:r>
            <a:r>
              <a:rPr lang="en-US" altLang="zh-CN" b="0" i="0" dirty="0">
                <a:solidFill>
                  <a:srgbClr val="4A4A4A"/>
                </a:solidFill>
                <a:effectLst/>
                <a:latin typeface="微软雅黑" panose="020B0503020204020204" pitchFamily="34" charset="-122"/>
                <a:ea typeface="微软雅黑" panose="020B0503020204020204" pitchFamily="34" charset="-122"/>
              </a:rPr>
              <a:t>Chroma </a:t>
            </a:r>
            <a:r>
              <a:rPr lang="zh-CN" altLang="en-US" b="0" i="0" dirty="0">
                <a:solidFill>
                  <a:srgbClr val="4A4A4A"/>
                </a:solidFill>
                <a:effectLst/>
                <a:latin typeface="微软雅黑" panose="020B0503020204020204" pitchFamily="34" charset="-122"/>
                <a:ea typeface="微软雅黑" panose="020B0503020204020204" pitchFamily="34" charset="-122"/>
              </a:rPr>
              <a:t>的联合创始人也出来澄清，表示他们会很快去除对 </a:t>
            </a:r>
            <a:r>
              <a:rPr lang="en-US" altLang="zh-CN" b="0" i="0" dirty="0" err="1">
                <a:solidFill>
                  <a:srgbClr val="4A4A4A"/>
                </a:solidFill>
                <a:effectLst/>
                <a:latin typeface="微软雅黑" panose="020B0503020204020204" pitchFamily="34" charset="-122"/>
                <a:ea typeface="微软雅黑" panose="020B0503020204020204" pitchFamily="34" charset="-122"/>
              </a:rPr>
              <a:t>ClickHouse</a:t>
            </a:r>
            <a:r>
              <a:rPr lang="en-US" altLang="zh-CN" b="0" i="0" dirty="0">
                <a:solidFill>
                  <a:srgbClr val="4A4A4A"/>
                </a:solidFill>
                <a:effectLst/>
                <a:latin typeface="微软雅黑" panose="020B0503020204020204" pitchFamily="34" charset="-122"/>
                <a:ea typeface="微软雅黑" panose="020B0503020204020204" pitchFamily="34" charset="-122"/>
              </a:rPr>
              <a:t> </a:t>
            </a:r>
            <a:r>
              <a:rPr lang="zh-CN" altLang="en-US" b="0" i="0" dirty="0">
                <a:solidFill>
                  <a:srgbClr val="4A4A4A"/>
                </a:solidFill>
                <a:effectLst/>
                <a:latin typeface="微软雅黑" panose="020B0503020204020204" pitchFamily="34" charset="-122"/>
                <a:ea typeface="微软雅黑" panose="020B0503020204020204" pitchFamily="34" charset="-122"/>
              </a:rPr>
              <a:t>的依赖。</a:t>
            </a:r>
          </a:p>
          <a:p>
            <a:endParaRPr lang="en-US"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F3B6BD2B-5DE7-A112-66BD-78DE3F8A0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1627" y="1897212"/>
            <a:ext cx="4313319" cy="306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421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382D6-D59B-0D90-BC50-01717D8637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8BD488-81ED-094C-94C1-C03DDA9B01A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195F891-030D-CA00-44D5-6267E6D70FC8}"/>
              </a:ext>
            </a:extLst>
          </p:cNvPr>
          <p:cNvPicPr>
            <a:picLocks noChangeAspect="1"/>
          </p:cNvPicPr>
          <p:nvPr/>
        </p:nvPicPr>
        <p:blipFill>
          <a:blip r:embed="rId2"/>
          <a:stretch>
            <a:fillRect/>
          </a:stretch>
        </p:blipFill>
        <p:spPr>
          <a:xfrm>
            <a:off x="471000" y="483326"/>
            <a:ext cx="11329114" cy="5597122"/>
          </a:xfrm>
          <a:prstGeom prst="rect">
            <a:avLst/>
          </a:prstGeom>
        </p:spPr>
      </p:pic>
    </p:spTree>
    <p:extLst>
      <p:ext uri="{BB962C8B-B14F-4D97-AF65-F5344CB8AC3E}">
        <p14:creationId xmlns:p14="http://schemas.microsoft.com/office/powerpoint/2010/main" val="2621909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C5B7B-EF22-F89B-6D72-681BAB0173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11BADA-2AF1-C77C-49D9-BEAFED51E54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483297D-9DFD-2E88-8B5C-380FB8605A8B}"/>
              </a:ext>
            </a:extLst>
          </p:cNvPr>
          <p:cNvPicPr>
            <a:picLocks noChangeAspect="1"/>
          </p:cNvPicPr>
          <p:nvPr/>
        </p:nvPicPr>
        <p:blipFill>
          <a:blip r:embed="rId2"/>
          <a:stretch>
            <a:fillRect/>
          </a:stretch>
        </p:blipFill>
        <p:spPr>
          <a:xfrm>
            <a:off x="354765" y="532353"/>
            <a:ext cx="11159901" cy="5716047"/>
          </a:xfrm>
          <a:prstGeom prst="rect">
            <a:avLst/>
          </a:prstGeom>
        </p:spPr>
      </p:pic>
    </p:spTree>
    <p:extLst>
      <p:ext uri="{BB962C8B-B14F-4D97-AF65-F5344CB8AC3E}">
        <p14:creationId xmlns:p14="http://schemas.microsoft.com/office/powerpoint/2010/main" val="2273183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3265-9F28-77F9-9147-9688CFF5E0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CBAF50-6375-F040-BF51-72B9024044F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48952E2-8F84-CB4F-895D-42AD470B8A5E}"/>
              </a:ext>
            </a:extLst>
          </p:cNvPr>
          <p:cNvPicPr>
            <a:picLocks noChangeAspect="1"/>
          </p:cNvPicPr>
          <p:nvPr/>
        </p:nvPicPr>
        <p:blipFill>
          <a:blip r:embed="rId2"/>
          <a:stretch>
            <a:fillRect/>
          </a:stretch>
        </p:blipFill>
        <p:spPr>
          <a:xfrm>
            <a:off x="487679" y="498369"/>
            <a:ext cx="10833463" cy="6004655"/>
          </a:xfrm>
          <a:prstGeom prst="rect">
            <a:avLst/>
          </a:prstGeom>
        </p:spPr>
      </p:pic>
    </p:spTree>
    <p:extLst>
      <p:ext uri="{BB962C8B-B14F-4D97-AF65-F5344CB8AC3E}">
        <p14:creationId xmlns:p14="http://schemas.microsoft.com/office/powerpoint/2010/main" val="238235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E8D86-C362-41E4-6EF5-CE11405542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F5AD69-FB74-C8C8-E32F-870DCEBC207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B444C87-412F-BF7D-1172-C8D0698C8ADC}"/>
              </a:ext>
            </a:extLst>
          </p:cNvPr>
          <p:cNvPicPr>
            <a:picLocks noChangeAspect="1"/>
          </p:cNvPicPr>
          <p:nvPr/>
        </p:nvPicPr>
        <p:blipFill>
          <a:blip r:embed="rId2"/>
          <a:stretch>
            <a:fillRect/>
          </a:stretch>
        </p:blipFill>
        <p:spPr>
          <a:xfrm>
            <a:off x="149470" y="203643"/>
            <a:ext cx="11566592" cy="6460926"/>
          </a:xfrm>
          <a:prstGeom prst="rect">
            <a:avLst/>
          </a:prstGeom>
        </p:spPr>
      </p:pic>
    </p:spTree>
    <p:extLst>
      <p:ext uri="{BB962C8B-B14F-4D97-AF65-F5344CB8AC3E}">
        <p14:creationId xmlns:p14="http://schemas.microsoft.com/office/powerpoint/2010/main" val="3117995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D597-4D10-6AFB-D28D-CC3AC8BAFF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7B1F98-DA98-C655-82ED-09D43E5F78D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5E9EF07-3F64-B8B5-21D5-E63261ABF4AC}"/>
              </a:ext>
            </a:extLst>
          </p:cNvPr>
          <p:cNvPicPr>
            <a:picLocks noChangeAspect="1"/>
          </p:cNvPicPr>
          <p:nvPr/>
        </p:nvPicPr>
        <p:blipFill>
          <a:blip r:embed="rId2"/>
          <a:stretch>
            <a:fillRect/>
          </a:stretch>
        </p:blipFill>
        <p:spPr>
          <a:xfrm>
            <a:off x="595312" y="604837"/>
            <a:ext cx="11001375" cy="5648325"/>
          </a:xfrm>
          <a:prstGeom prst="rect">
            <a:avLst/>
          </a:prstGeom>
        </p:spPr>
      </p:pic>
    </p:spTree>
    <p:extLst>
      <p:ext uri="{BB962C8B-B14F-4D97-AF65-F5344CB8AC3E}">
        <p14:creationId xmlns:p14="http://schemas.microsoft.com/office/powerpoint/2010/main" val="165838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1A6F-7255-1E02-C17E-0E9D5933D8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AE14FB7-2AFD-38A0-1782-2729BAB17EB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5DE256A-5F14-9C8C-4069-257B8509F512}"/>
              </a:ext>
            </a:extLst>
          </p:cNvPr>
          <p:cNvPicPr>
            <a:picLocks noChangeAspect="1"/>
          </p:cNvPicPr>
          <p:nvPr/>
        </p:nvPicPr>
        <p:blipFill>
          <a:blip r:embed="rId2"/>
          <a:stretch>
            <a:fillRect/>
          </a:stretch>
        </p:blipFill>
        <p:spPr>
          <a:xfrm>
            <a:off x="899387" y="594917"/>
            <a:ext cx="10393225" cy="5668166"/>
          </a:xfrm>
          <a:prstGeom prst="rect">
            <a:avLst/>
          </a:prstGeom>
        </p:spPr>
      </p:pic>
    </p:spTree>
    <p:extLst>
      <p:ext uri="{BB962C8B-B14F-4D97-AF65-F5344CB8AC3E}">
        <p14:creationId xmlns:p14="http://schemas.microsoft.com/office/powerpoint/2010/main" val="1140984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9527B-C0CB-BAFD-21AB-C9EEFB0031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E016CF-62E3-D6DA-E67F-AC2E0D6322C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A64A66C-63ED-EA76-2038-5574DF5F38AE}"/>
              </a:ext>
            </a:extLst>
          </p:cNvPr>
          <p:cNvPicPr>
            <a:picLocks noChangeAspect="1"/>
          </p:cNvPicPr>
          <p:nvPr/>
        </p:nvPicPr>
        <p:blipFill>
          <a:blip r:embed="rId2"/>
          <a:stretch>
            <a:fillRect/>
          </a:stretch>
        </p:blipFill>
        <p:spPr>
          <a:xfrm>
            <a:off x="637413" y="356759"/>
            <a:ext cx="10917174" cy="6144482"/>
          </a:xfrm>
          <a:prstGeom prst="rect">
            <a:avLst/>
          </a:prstGeom>
        </p:spPr>
      </p:pic>
    </p:spTree>
    <p:extLst>
      <p:ext uri="{BB962C8B-B14F-4D97-AF65-F5344CB8AC3E}">
        <p14:creationId xmlns:p14="http://schemas.microsoft.com/office/powerpoint/2010/main" val="2871563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A094B-F054-265B-87B9-82C62BDFB1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B08409-B2C5-F01E-E0FB-533E8CF4C3C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9380B8E4-78EF-8A45-94DD-B4B2455BDDCD}"/>
              </a:ext>
            </a:extLst>
          </p:cNvPr>
          <p:cNvPicPr>
            <a:picLocks noChangeAspect="1"/>
          </p:cNvPicPr>
          <p:nvPr/>
        </p:nvPicPr>
        <p:blipFill>
          <a:blip r:embed="rId2"/>
          <a:stretch>
            <a:fillRect/>
          </a:stretch>
        </p:blipFill>
        <p:spPr>
          <a:xfrm>
            <a:off x="394188" y="408319"/>
            <a:ext cx="11403623" cy="6041362"/>
          </a:xfrm>
          <a:prstGeom prst="rect">
            <a:avLst/>
          </a:prstGeom>
        </p:spPr>
      </p:pic>
    </p:spTree>
    <p:extLst>
      <p:ext uri="{BB962C8B-B14F-4D97-AF65-F5344CB8AC3E}">
        <p14:creationId xmlns:p14="http://schemas.microsoft.com/office/powerpoint/2010/main" val="1621098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85E7B-A8CD-A58C-CD4E-B3469E21B8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A89C97-F580-33B9-18F6-186F6FBAFA1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EF2D00-59B5-F262-FFE0-ED4368C9129B}"/>
              </a:ext>
            </a:extLst>
          </p:cNvPr>
          <p:cNvPicPr>
            <a:picLocks noChangeAspect="1"/>
          </p:cNvPicPr>
          <p:nvPr/>
        </p:nvPicPr>
        <p:blipFill>
          <a:blip r:embed="rId2"/>
          <a:stretch>
            <a:fillRect/>
          </a:stretch>
        </p:blipFill>
        <p:spPr>
          <a:xfrm>
            <a:off x="633412" y="447675"/>
            <a:ext cx="10925175" cy="5962650"/>
          </a:xfrm>
          <a:prstGeom prst="rect">
            <a:avLst/>
          </a:prstGeom>
        </p:spPr>
      </p:pic>
    </p:spTree>
    <p:extLst>
      <p:ext uri="{BB962C8B-B14F-4D97-AF65-F5344CB8AC3E}">
        <p14:creationId xmlns:p14="http://schemas.microsoft.com/office/powerpoint/2010/main" val="2722901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CEED-FFCA-47B2-1D7B-9F8F26459D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1504186-67D1-4BE0-8EB6-5A7F749AD4B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D6371BB-4821-F81D-7069-6EA72E0453BB}"/>
              </a:ext>
            </a:extLst>
          </p:cNvPr>
          <p:cNvPicPr>
            <a:picLocks noChangeAspect="1"/>
          </p:cNvPicPr>
          <p:nvPr/>
        </p:nvPicPr>
        <p:blipFill>
          <a:blip r:embed="rId2"/>
          <a:stretch>
            <a:fillRect/>
          </a:stretch>
        </p:blipFill>
        <p:spPr>
          <a:xfrm>
            <a:off x="560082" y="609600"/>
            <a:ext cx="9573961" cy="4725059"/>
          </a:xfrm>
          <a:prstGeom prst="rect">
            <a:avLst/>
          </a:prstGeom>
        </p:spPr>
      </p:pic>
    </p:spTree>
    <p:extLst>
      <p:ext uri="{BB962C8B-B14F-4D97-AF65-F5344CB8AC3E}">
        <p14:creationId xmlns:p14="http://schemas.microsoft.com/office/powerpoint/2010/main" val="4058535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向量化 （参考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9334961" y="5252001"/>
            <a:ext cx="2698473" cy="103663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pic>
        <p:nvPicPr>
          <p:cNvPr id="7" name="Picture 6">
            <a:extLst>
              <a:ext uri="{FF2B5EF4-FFF2-40B4-BE49-F238E27FC236}">
                <a16:creationId xmlns:a16="http://schemas.microsoft.com/office/drawing/2014/main" id="{AD7DE76B-9F2C-8CD0-59FD-C99D5382854D}"/>
              </a:ext>
            </a:extLst>
          </p:cNvPr>
          <p:cNvPicPr>
            <a:picLocks noChangeAspect="1"/>
          </p:cNvPicPr>
          <p:nvPr/>
        </p:nvPicPr>
        <p:blipFill>
          <a:blip r:embed="rId4"/>
          <a:stretch>
            <a:fillRect/>
          </a:stretch>
        </p:blipFill>
        <p:spPr>
          <a:xfrm>
            <a:off x="5632993" y="4910566"/>
            <a:ext cx="3572372" cy="1719502"/>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25B5F-CB9A-01AD-3CB4-3DBDAD4AB0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081B8C-143D-75D0-FE94-5D56B158B2F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7D28DE9-51DA-417A-5563-03BEEBE362D7}"/>
              </a:ext>
            </a:extLst>
          </p:cNvPr>
          <p:cNvPicPr>
            <a:picLocks noChangeAspect="1"/>
          </p:cNvPicPr>
          <p:nvPr/>
        </p:nvPicPr>
        <p:blipFill>
          <a:blip r:embed="rId2"/>
          <a:stretch>
            <a:fillRect/>
          </a:stretch>
        </p:blipFill>
        <p:spPr>
          <a:xfrm>
            <a:off x="141249" y="281354"/>
            <a:ext cx="11092810" cy="5760008"/>
          </a:xfrm>
          <a:prstGeom prst="rect">
            <a:avLst/>
          </a:prstGeom>
        </p:spPr>
      </p:pic>
    </p:spTree>
    <p:extLst>
      <p:ext uri="{BB962C8B-B14F-4D97-AF65-F5344CB8AC3E}">
        <p14:creationId xmlns:p14="http://schemas.microsoft.com/office/powerpoint/2010/main" val="2077378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C87A7-DED6-8C71-909E-64FC019F54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7B4B9D-47C2-9CC2-5046-0AF72C2797B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DE54490-C7B0-D966-AFD2-21A46C491145}"/>
              </a:ext>
            </a:extLst>
          </p:cNvPr>
          <p:cNvPicPr>
            <a:picLocks noChangeAspect="1"/>
          </p:cNvPicPr>
          <p:nvPr/>
        </p:nvPicPr>
        <p:blipFill>
          <a:blip r:embed="rId2"/>
          <a:stretch>
            <a:fillRect/>
          </a:stretch>
        </p:blipFill>
        <p:spPr>
          <a:xfrm>
            <a:off x="243271" y="384453"/>
            <a:ext cx="9945488" cy="5896798"/>
          </a:xfrm>
          <a:prstGeom prst="rect">
            <a:avLst/>
          </a:prstGeom>
        </p:spPr>
      </p:pic>
    </p:spTree>
    <p:extLst>
      <p:ext uri="{BB962C8B-B14F-4D97-AF65-F5344CB8AC3E}">
        <p14:creationId xmlns:p14="http://schemas.microsoft.com/office/powerpoint/2010/main" val="1474549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513FA-94A5-F4F4-937C-D321275FD8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B69F03-B53D-8AAE-EA59-45E85EC5B8A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323A752-EB90-DDA4-5174-6244220FF42B}"/>
              </a:ext>
            </a:extLst>
          </p:cNvPr>
          <p:cNvPicPr>
            <a:picLocks noChangeAspect="1"/>
          </p:cNvPicPr>
          <p:nvPr/>
        </p:nvPicPr>
        <p:blipFill>
          <a:blip r:embed="rId2"/>
          <a:stretch>
            <a:fillRect/>
          </a:stretch>
        </p:blipFill>
        <p:spPr>
          <a:xfrm>
            <a:off x="273530" y="578035"/>
            <a:ext cx="9755805" cy="5524551"/>
          </a:xfrm>
          <a:prstGeom prst="rect">
            <a:avLst/>
          </a:prstGeom>
        </p:spPr>
      </p:pic>
    </p:spTree>
    <p:extLst>
      <p:ext uri="{BB962C8B-B14F-4D97-AF65-F5344CB8AC3E}">
        <p14:creationId xmlns:p14="http://schemas.microsoft.com/office/powerpoint/2010/main" val="91344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684BF-91C7-59B7-5F70-F391683CE2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4BF738-7CFD-DFC6-2CCB-A6500D4DDAA4}"/>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BB76705E-D1A1-74F9-3D88-7EA3F907A764}"/>
              </a:ext>
            </a:extLst>
          </p:cNvPr>
          <p:cNvPicPr>
            <a:picLocks noChangeAspect="1"/>
          </p:cNvPicPr>
          <p:nvPr/>
        </p:nvPicPr>
        <p:blipFill>
          <a:blip r:embed="rId2"/>
          <a:stretch>
            <a:fillRect/>
          </a:stretch>
        </p:blipFill>
        <p:spPr>
          <a:xfrm>
            <a:off x="677334" y="386856"/>
            <a:ext cx="10928512" cy="6163413"/>
          </a:xfrm>
          <a:prstGeom prst="rect">
            <a:avLst/>
          </a:prstGeom>
        </p:spPr>
      </p:pic>
    </p:spTree>
    <p:extLst>
      <p:ext uri="{BB962C8B-B14F-4D97-AF65-F5344CB8AC3E}">
        <p14:creationId xmlns:p14="http://schemas.microsoft.com/office/powerpoint/2010/main" val="754763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542CB-1D6B-44FF-ED41-C2F512C722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62C437-4EF0-DB87-4669-A7693778D2D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7DE6C9F-576D-14A4-84A7-3E1DF5C9EA05}"/>
              </a:ext>
            </a:extLst>
          </p:cNvPr>
          <p:cNvPicPr>
            <a:picLocks noChangeAspect="1"/>
          </p:cNvPicPr>
          <p:nvPr/>
        </p:nvPicPr>
        <p:blipFill>
          <a:blip r:embed="rId2"/>
          <a:stretch>
            <a:fillRect/>
          </a:stretch>
        </p:blipFill>
        <p:spPr>
          <a:xfrm>
            <a:off x="470263" y="386244"/>
            <a:ext cx="10879990" cy="6014556"/>
          </a:xfrm>
          <a:prstGeom prst="rect">
            <a:avLst/>
          </a:prstGeom>
        </p:spPr>
      </p:pic>
    </p:spTree>
    <p:extLst>
      <p:ext uri="{BB962C8B-B14F-4D97-AF65-F5344CB8AC3E}">
        <p14:creationId xmlns:p14="http://schemas.microsoft.com/office/powerpoint/2010/main" val="1607197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55EC-EDE3-02EC-3B61-260071A1BD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EE6787-1633-BA57-1922-BC74EABBBF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A65E058-8A70-1B58-E6B7-EFE385C04BA6}"/>
              </a:ext>
            </a:extLst>
          </p:cNvPr>
          <p:cNvPicPr>
            <a:picLocks noChangeAspect="1"/>
          </p:cNvPicPr>
          <p:nvPr/>
        </p:nvPicPr>
        <p:blipFill>
          <a:blip r:embed="rId2"/>
          <a:stretch>
            <a:fillRect/>
          </a:stretch>
        </p:blipFill>
        <p:spPr>
          <a:xfrm>
            <a:off x="592181" y="543406"/>
            <a:ext cx="10006149" cy="5267177"/>
          </a:xfrm>
          <a:prstGeom prst="rect">
            <a:avLst/>
          </a:prstGeom>
        </p:spPr>
      </p:pic>
    </p:spTree>
    <p:extLst>
      <p:ext uri="{BB962C8B-B14F-4D97-AF65-F5344CB8AC3E}">
        <p14:creationId xmlns:p14="http://schemas.microsoft.com/office/powerpoint/2010/main" val="2543128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95787-416B-98CC-5542-929E9D8E29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7D2508-D767-7F92-6530-FA8A5C57DE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421F76A-FDAF-D6FB-32E1-DAFBE7309EBA}"/>
              </a:ext>
            </a:extLst>
          </p:cNvPr>
          <p:cNvPicPr>
            <a:picLocks noChangeAspect="1"/>
          </p:cNvPicPr>
          <p:nvPr/>
        </p:nvPicPr>
        <p:blipFill>
          <a:blip r:embed="rId2"/>
          <a:stretch>
            <a:fillRect/>
          </a:stretch>
        </p:blipFill>
        <p:spPr>
          <a:xfrm>
            <a:off x="623774" y="393743"/>
            <a:ext cx="10528663" cy="5647619"/>
          </a:xfrm>
          <a:prstGeom prst="rect">
            <a:avLst/>
          </a:prstGeom>
        </p:spPr>
      </p:pic>
    </p:spTree>
    <p:extLst>
      <p:ext uri="{BB962C8B-B14F-4D97-AF65-F5344CB8AC3E}">
        <p14:creationId xmlns:p14="http://schemas.microsoft.com/office/powerpoint/2010/main" val="21823792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39554-0BAE-7792-ACFB-23A811F40B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3878898-3389-39ED-7807-D4617D88C4B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3260440-9F3B-9A6D-A577-DEC464408B11}"/>
              </a:ext>
            </a:extLst>
          </p:cNvPr>
          <p:cNvPicPr>
            <a:picLocks noChangeAspect="1"/>
          </p:cNvPicPr>
          <p:nvPr/>
        </p:nvPicPr>
        <p:blipFill>
          <a:blip r:embed="rId2"/>
          <a:stretch>
            <a:fillRect/>
          </a:stretch>
        </p:blipFill>
        <p:spPr>
          <a:xfrm>
            <a:off x="197407" y="186246"/>
            <a:ext cx="10212225" cy="6363588"/>
          </a:xfrm>
          <a:prstGeom prst="rect">
            <a:avLst/>
          </a:prstGeom>
        </p:spPr>
      </p:pic>
    </p:spTree>
    <p:extLst>
      <p:ext uri="{BB962C8B-B14F-4D97-AF65-F5344CB8AC3E}">
        <p14:creationId xmlns:p14="http://schemas.microsoft.com/office/powerpoint/2010/main" val="2939595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2FC24-1437-1A23-78A8-D45393FCBD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AB6185-5D04-46B7-F8C3-9B25AB8D9BE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4B0FED3-8F67-BAC0-A6D0-DB0D7BEA656A}"/>
              </a:ext>
            </a:extLst>
          </p:cNvPr>
          <p:cNvPicPr>
            <a:picLocks noChangeAspect="1"/>
          </p:cNvPicPr>
          <p:nvPr/>
        </p:nvPicPr>
        <p:blipFill>
          <a:blip r:embed="rId2"/>
          <a:stretch>
            <a:fillRect/>
          </a:stretch>
        </p:blipFill>
        <p:spPr>
          <a:xfrm>
            <a:off x="423071" y="342469"/>
            <a:ext cx="11345858" cy="6173061"/>
          </a:xfrm>
          <a:prstGeom prst="rect">
            <a:avLst/>
          </a:prstGeom>
        </p:spPr>
      </p:pic>
    </p:spTree>
    <p:extLst>
      <p:ext uri="{BB962C8B-B14F-4D97-AF65-F5344CB8AC3E}">
        <p14:creationId xmlns:p14="http://schemas.microsoft.com/office/powerpoint/2010/main" val="35805978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792481"/>
            <a:ext cx="10515600" cy="5982788"/>
          </a:xfrm>
        </p:spPr>
        <p:txBody>
          <a:bodyPr>
            <a:normAutofit/>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a:latin typeface="微软雅黑" panose="020B0503020204020204" pitchFamily="34" charset="-122"/>
                <a:ea typeface="微软雅黑" panose="020B0503020204020204" pitchFamily="34" charset="-122"/>
              </a:rPr>
              <a:t>关注标准差，其</a:t>
            </a:r>
            <a:r>
              <a:rPr lang="zh-CN" altLang="en-US" sz="1200" dirty="0">
                <a:latin typeface="微软雅黑" panose="020B0503020204020204" pitchFamily="34" charset="-122"/>
                <a:ea typeface="微软雅黑" panose="020B0503020204020204" pitchFamily="34" charset="-122"/>
              </a:rPr>
              <a:t>实也是一种距离，与均值的距离，体现分布</a:t>
            </a:r>
            <a:r>
              <a:rPr lang="zh-CN" altLang="en-US" sz="1200">
                <a:latin typeface="微软雅黑" panose="020B0503020204020204" pitchFamily="34" charset="-122"/>
                <a:ea typeface="微软雅黑" panose="020B0503020204020204" pitchFamily="34" charset="-122"/>
              </a:rPr>
              <a:t>情况</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latin typeface="微软雅黑" panose="020B0503020204020204" pitchFamily="34" charset="-122"/>
                <a:ea typeface="微软雅黑" panose="020B0503020204020204" pitchFamily="34" charset="-122"/>
              </a:rPr>
              <a:t>BenchmarkDotNet</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无并发的单元性能测试</a:t>
            </a:r>
            <a:endParaRPr lang="en-US" sz="1600" dirty="0">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625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a:t>
            </a:r>
            <a:r>
              <a:rPr lang="zh-CN" altLang="en-US" sz="2200" dirty="0">
                <a:solidFill>
                  <a:srgbClr val="292929"/>
                </a:solidFill>
                <a:highlight>
                  <a:srgbClr val="FFFF00"/>
                </a:highlight>
                <a:latin typeface="微软雅黑" panose="020B0503020204020204" pitchFamily="34" charset="-122"/>
                <a:ea typeface="微软雅黑" panose="020B0503020204020204" pitchFamily="34" charset="-122"/>
              </a:rPr>
              <a:t>在按笔画部首索引页相当于非聚集索引</a:t>
            </a:r>
            <a:r>
              <a:rPr lang="zh-CN" altLang="en-US" sz="2200" dirty="0">
                <a:solidFill>
                  <a:srgbClr val="292929"/>
                </a:solidFill>
                <a:latin typeface="微软雅黑" panose="020B0503020204020204" pitchFamily="34" charset="-122"/>
                <a:ea typeface="微软雅黑" panose="020B0503020204020204" pitchFamily="34" charset="-122"/>
              </a:rPr>
              <a:t>，按笔画顺序，找到部首，根据指示的页码分别跳跃找字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按索引键有序划分空间存储数据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只是可能导致数据与索引数据发生移动，因为不同索引键的预留空间亦不一定是连续存储的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a:xfrm>
            <a:off x="677334" y="609600"/>
            <a:ext cx="8596668" cy="781688"/>
          </a:xfrm>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无并发综合基准性能评测</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lnSpcReduction="10000"/>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a:t>
            </a:r>
            <a:endParaRPr lang="en-US" altLang="zh-CN" sz="2800" dirty="0">
              <a:latin typeface="微软雅黑" panose="020B0503020204020204" pitchFamily="34" charset="-122"/>
              <a:ea typeface="微软雅黑" panose="020B0503020204020204" pitchFamily="34" charset="-122"/>
            </a:endParaRPr>
          </a:p>
          <a:p>
            <a:pPr lvl="2"/>
            <a:r>
              <a:rPr lang="zh-CN" altLang="en-US" sz="2600" dirty="0">
                <a:latin typeface="微软雅黑" panose="020B0503020204020204" pitchFamily="34" charset="-122"/>
                <a:ea typeface="微软雅黑" panose="020B0503020204020204" pitchFamily="34" charset="-122"/>
              </a:rPr>
              <a:t>数据规模、产品、主机性能多角度综合对比</a:t>
            </a:r>
            <a:endParaRPr lang="en-US" altLang="zh-CN" sz="26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无并发综合基准性能评测结果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highlight>
                  <a:srgbClr val="FFFF00"/>
                </a:highlight>
                <a:latin typeface="微软雅黑" panose="020B0503020204020204" pitchFamily="34" charset="-122"/>
                <a:ea typeface="微软雅黑" panose="020B0503020204020204" pitchFamily="34" charset="-122"/>
              </a:rPr>
              <a:t>场景</a:t>
            </a:r>
            <a:r>
              <a:rPr lang="en-US" altLang="zh-CN" sz="3600" b="1" dirty="0">
                <a:highlight>
                  <a:srgbClr val="FFFF00"/>
                </a:highlight>
                <a:latin typeface="微软雅黑" panose="020B0503020204020204" pitchFamily="34" charset="-122"/>
                <a:ea typeface="微软雅黑" panose="020B0503020204020204" pitchFamily="34" charset="-122"/>
              </a:rPr>
              <a:t>2: </a:t>
            </a:r>
            <a:r>
              <a:rPr lang="zh-CN" altLang="en-US" b="1" dirty="0">
                <a:highlight>
                  <a:srgbClr val="FFFF00"/>
                </a:highlight>
                <a:latin typeface="微软雅黑" panose="020B0503020204020204" pitchFamily="34" charset="-122"/>
                <a:ea typeface="微软雅黑" panose="020B0503020204020204" pitchFamily="34" charset="-122"/>
              </a:rPr>
              <a:t>无并发综合基准性能评测</a:t>
            </a:r>
            <a:r>
              <a:rPr lang="zh-CN" altLang="en-US" sz="3600" b="1" dirty="0">
                <a:highlight>
                  <a:srgbClr val="FFFF00"/>
                </a:highlight>
                <a:latin typeface="微软雅黑" panose="020B0503020204020204" pitchFamily="34" charset="-122"/>
                <a:ea typeface="微软雅黑" panose="020B0503020204020204" pitchFamily="34" charset="-122"/>
              </a:rPr>
              <a:t>过程性能监控</a:t>
            </a:r>
            <a:endParaRPr lang="en-US" sz="3600" b="1" dirty="0">
              <a:highlight>
                <a:srgbClr val="FFFF00"/>
              </a:highlight>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383177" y="1770966"/>
            <a:ext cx="8596668" cy="3880773"/>
          </a:xfrm>
        </p:spPr>
        <p:txBody>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8A1659B3-AACB-CE6F-7C13-3B2A6FE54841}"/>
              </a:ext>
            </a:extLst>
          </p:cNvPr>
          <p:cNvPicPr>
            <a:picLocks noChangeAspect="1"/>
          </p:cNvPicPr>
          <p:nvPr/>
        </p:nvPicPr>
        <p:blipFill>
          <a:blip r:embed="rId2"/>
          <a:stretch>
            <a:fillRect/>
          </a:stretch>
        </p:blipFill>
        <p:spPr>
          <a:xfrm>
            <a:off x="3315788" y="789836"/>
            <a:ext cx="8493035" cy="3683726"/>
          </a:xfrm>
          <a:prstGeom prst="rect">
            <a:avLst/>
          </a:prstGeom>
        </p:spPr>
      </p:pic>
      <p:pic>
        <p:nvPicPr>
          <p:cNvPr id="8" name="Picture 7">
            <a:extLst>
              <a:ext uri="{FF2B5EF4-FFF2-40B4-BE49-F238E27FC236}">
                <a16:creationId xmlns:a16="http://schemas.microsoft.com/office/drawing/2014/main" id="{EE693015-AEED-EB0B-2198-1EEE096B8FF2}"/>
              </a:ext>
            </a:extLst>
          </p:cNvPr>
          <p:cNvPicPr>
            <a:picLocks noChangeAspect="1"/>
          </p:cNvPicPr>
          <p:nvPr/>
        </p:nvPicPr>
        <p:blipFill>
          <a:blip r:embed="rId3"/>
          <a:stretch>
            <a:fillRect/>
          </a:stretch>
        </p:blipFill>
        <p:spPr>
          <a:xfrm>
            <a:off x="2355057" y="4568571"/>
            <a:ext cx="9453765" cy="2166337"/>
          </a:xfrm>
          <a:prstGeom prst="rect">
            <a:avLst/>
          </a:prstGeom>
        </p:spPr>
      </p:pic>
    </p:spTree>
    <p:extLst>
      <p:ext uri="{BB962C8B-B14F-4D97-AF65-F5344CB8AC3E}">
        <p14:creationId xmlns:p14="http://schemas.microsoft.com/office/powerpoint/2010/main" val="34558952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Remote</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10356426" cy="4412859"/>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zh-CN" altLang="en-US" b="1" dirty="0">
                <a:latin typeface="微软雅黑" panose="020B0503020204020204" pitchFamily="34" charset="-122"/>
                <a:ea typeface="微软雅黑" panose="020B0503020204020204" pitchFamily="34" charset="-122"/>
              </a:rPr>
              <a:t>从本地桌面 </a:t>
            </a:r>
            <a:r>
              <a:rPr lang="en-US" altLang="zh-CN" b="1" dirty="0">
                <a:latin typeface="微软雅黑" panose="020B0503020204020204" pitchFamily="34" charset="-122"/>
                <a:ea typeface="微软雅黑" panose="020B0503020204020204" pitchFamily="34" charset="-122"/>
              </a:rPr>
              <a:t>VPN </a:t>
            </a:r>
            <a:r>
              <a:rPr lang="zh-CN" altLang="en-US" b="1" dirty="0">
                <a:latin typeface="微软雅黑" panose="020B0503020204020204" pitchFamily="34" charset="-122"/>
                <a:ea typeface="微软雅黑" panose="020B0503020204020204" pitchFamily="34" charset="-122"/>
              </a:rPr>
              <a:t>到 </a:t>
            </a:r>
            <a:r>
              <a:rPr lang="en-US" altLang="zh-CN" b="1" dirty="0">
                <a:latin typeface="微软雅黑" panose="020B0503020204020204" pitchFamily="34" charset="-122"/>
                <a:ea typeface="微软雅黑" panose="020B0503020204020204" pitchFamily="34" charset="-122"/>
              </a:rPr>
              <a:t>Az KC VM</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Grpc</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优于 </a:t>
            </a:r>
            <a:r>
              <a:rPr lang="en-US" altLang="zh-CN" b="1" dirty="0">
                <a:latin typeface="微软雅黑" panose="020B0503020204020204" pitchFamily="34" charset="-122"/>
                <a:ea typeface="微软雅黑" panose="020B0503020204020204" pitchFamily="34" charset="-122"/>
              </a:rPr>
              <a:t>Http 100</a:t>
            </a:r>
            <a:r>
              <a:rPr lang="zh-CN" altLang="en-US" b="1" dirty="0">
                <a:latin typeface="微软雅黑" panose="020B0503020204020204" pitchFamily="34" charset="-122"/>
                <a:ea typeface="微软雅黑" panose="020B0503020204020204" pitchFamily="34" charset="-122"/>
              </a:rPr>
              <a:t>毫秒，</a:t>
            </a:r>
            <a:r>
              <a:rPr lang="en-US" altLang="zh-CN" b="1" dirty="0">
                <a:latin typeface="微软雅黑" panose="020B0503020204020204" pitchFamily="34" charset="-122"/>
                <a:ea typeface="微软雅黑" panose="020B0503020204020204" pitchFamily="34" charset="-122"/>
              </a:rPr>
              <a:t>Server VM CPU </a:t>
            </a:r>
            <a:r>
              <a:rPr lang="zh-CN" altLang="en-US" b="1" dirty="0">
                <a:latin typeface="微软雅黑" panose="020B0503020204020204" pitchFamily="34" charset="-122"/>
                <a:ea typeface="微软雅黑" panose="020B0503020204020204" pitchFamily="34" charset="-122"/>
              </a:rPr>
              <a:t>很低</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24117F2-ADF8-BA2B-CDEF-E309244DC4F4}"/>
              </a:ext>
            </a:extLst>
          </p:cNvPr>
          <p:cNvPicPr>
            <a:picLocks noChangeAspect="1"/>
          </p:cNvPicPr>
          <p:nvPr/>
        </p:nvPicPr>
        <p:blipFill>
          <a:blip r:embed="rId2"/>
          <a:stretch>
            <a:fillRect/>
          </a:stretch>
        </p:blipFill>
        <p:spPr>
          <a:xfrm>
            <a:off x="1547812" y="2447925"/>
            <a:ext cx="9096375" cy="1962150"/>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en-US" altLang="zh-CN" b="1"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6:</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a:highlight>
                  <a:srgbClr val="FFFF00"/>
                </a:highlight>
                <a:latin typeface="微软雅黑" panose="020B0503020204020204" pitchFamily="34" charset="-122"/>
                <a:ea typeface="微软雅黑" panose="020B0503020204020204" pitchFamily="34" charset="-122"/>
              </a:rPr>
              <a:t>Chroma HNSW Cosine 305K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72F6309-C0F3-66BD-5C65-E8C10975ACC7}"/>
              </a:ext>
            </a:extLst>
          </p:cNvPr>
          <p:cNvPicPr>
            <a:picLocks noChangeAspect="1"/>
          </p:cNvPicPr>
          <p:nvPr/>
        </p:nvPicPr>
        <p:blipFill>
          <a:blip r:embed="rId2"/>
          <a:stretch>
            <a:fillRect/>
          </a:stretch>
        </p:blipFill>
        <p:spPr>
          <a:xfrm>
            <a:off x="1907930" y="2693451"/>
            <a:ext cx="9057542" cy="4051237"/>
          </a:xfrm>
          <a:prstGeom prst="rect">
            <a:avLst/>
          </a:prstGeom>
        </p:spPr>
      </p:pic>
      <p:pic>
        <p:nvPicPr>
          <p:cNvPr id="10" name="Picture 9">
            <a:extLst>
              <a:ext uri="{FF2B5EF4-FFF2-40B4-BE49-F238E27FC236}">
                <a16:creationId xmlns:a16="http://schemas.microsoft.com/office/drawing/2014/main" id="{3568587C-DDD7-9EBC-C35F-7CDD2B54158F}"/>
              </a:ext>
            </a:extLst>
          </p:cNvPr>
          <p:cNvPicPr>
            <a:picLocks noChangeAspect="1"/>
          </p:cNvPicPr>
          <p:nvPr/>
        </p:nvPicPr>
        <p:blipFill>
          <a:blip r:embed="rId3"/>
          <a:stretch>
            <a:fillRect/>
          </a:stretch>
        </p:blipFill>
        <p:spPr>
          <a:xfrm>
            <a:off x="3313235" y="1414081"/>
            <a:ext cx="8343900" cy="866775"/>
          </a:xfrm>
          <a:prstGeom prst="rect">
            <a:avLst/>
          </a:prstGeom>
        </p:spPr>
      </p:pic>
    </p:spTree>
    <p:extLst>
      <p:ext uri="{BB962C8B-B14F-4D97-AF65-F5344CB8AC3E}">
        <p14:creationId xmlns:p14="http://schemas.microsoft.com/office/powerpoint/2010/main" val="4317719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4C7D6-6C7E-B09B-235C-BE9EBF2FB734}"/>
              </a:ext>
            </a:extLst>
          </p:cNvPr>
          <p:cNvSpPr>
            <a:spLocks noGrp="1"/>
          </p:cNvSpPr>
          <p:nvPr>
            <p:ph type="title"/>
          </p:nvPr>
        </p:nvSpPr>
        <p:spPr/>
        <p:txBody>
          <a:bodyPr/>
          <a:lstStyle/>
          <a:p>
            <a:r>
              <a:rPr lang="zh-CN" altLang="en-US" dirty="0"/>
              <a:t>向量检索要解决的问题</a:t>
            </a:r>
            <a:endParaRPr lang="en-US" dirty="0"/>
          </a:p>
        </p:txBody>
      </p:sp>
      <p:sp>
        <p:nvSpPr>
          <p:cNvPr id="3" name="Content Placeholder 2">
            <a:extLst>
              <a:ext uri="{FF2B5EF4-FFF2-40B4-BE49-F238E27FC236}">
                <a16:creationId xmlns:a16="http://schemas.microsoft.com/office/drawing/2014/main" id="{D79456D0-DE50-7DFC-435D-E0A310261B5E}"/>
              </a:ext>
            </a:extLst>
          </p:cNvPr>
          <p:cNvSpPr>
            <a:spLocks noGrp="1"/>
          </p:cNvSpPr>
          <p:nvPr>
            <p:ph idx="1"/>
          </p:nvPr>
        </p:nvSpPr>
        <p:spPr>
          <a:xfrm>
            <a:off x="677334" y="1385181"/>
            <a:ext cx="8596668" cy="5296276"/>
          </a:xfrm>
        </p:spPr>
        <p:txBody>
          <a:bodyPr>
            <a:normAutofit/>
          </a:bodyPr>
          <a:lstStyle/>
          <a:p>
            <a:pPr latinLnBrk="1"/>
            <a:r>
              <a:rPr lang="zh-CN" altLang="en-US" dirty="0">
                <a:effectLst/>
                <a:latin typeface="微软雅黑" panose="020B0503020204020204" pitchFamily="34" charset="-122"/>
                <a:ea typeface="微软雅黑" panose="020B0503020204020204" pitchFamily="34" charset="-122"/>
              </a:rPr>
              <a:t>向量检索从本质上讲，其思维框架和传统的检索方法</a:t>
            </a:r>
          </a:p>
          <a:p>
            <a:pPr lvl="1" latinLnBrk="1"/>
            <a:r>
              <a:rPr lang="zh-CN" altLang="en-US" sz="1800" dirty="0">
                <a:effectLst/>
                <a:latin typeface="微软雅黑" panose="020B0503020204020204" pitchFamily="34" charset="-122"/>
                <a:ea typeface="微软雅黑" panose="020B0503020204020204" pitchFamily="34" charset="-122"/>
              </a:rPr>
              <a:t>减少候选向量集</a:t>
            </a:r>
          </a:p>
          <a:p>
            <a:pPr marL="857250" lvl="2" indent="0" latinLnBrk="1">
              <a:buNone/>
            </a:pPr>
            <a:r>
              <a:rPr lang="zh-CN" altLang="en-US" dirty="0">
                <a:effectLst/>
                <a:latin typeface="微软雅黑" panose="020B0503020204020204" pitchFamily="34" charset="-122"/>
                <a:ea typeface="微软雅黑" panose="020B0503020204020204" pitchFamily="34" charset="-122"/>
              </a:rPr>
              <a:t>和传统的文本检索类似，向量检索也需要某种索引结构来避免在全量的数据上做匹配，传统文本检索是通过倒排索引来过滤掉无关文档，而向量检索是通过对向量建立索引结构来绕过不相关的向量，本文重点讨论相关的向量索引结构。</a:t>
            </a:r>
          </a:p>
          <a:p>
            <a:pPr lvl="1" latinLnBrk="1"/>
            <a:r>
              <a:rPr lang="zh-CN" altLang="en-US" sz="1800" dirty="0">
                <a:effectLst/>
                <a:latin typeface="微软雅黑" panose="020B0503020204020204" pitchFamily="34" charset="-122"/>
                <a:ea typeface="微软雅黑" panose="020B0503020204020204" pitchFamily="34" charset="-122"/>
              </a:rPr>
              <a:t>降低单个向量计算的复杂度</a:t>
            </a:r>
            <a:endParaRPr lang="en-US" altLang="zh-CN" sz="1800" dirty="0">
              <a:effectLst/>
              <a:latin typeface="微软雅黑" panose="020B0503020204020204" pitchFamily="34" charset="-122"/>
              <a:ea typeface="微软雅黑" panose="020B0503020204020204" pitchFamily="34" charset="-122"/>
            </a:endParaRPr>
          </a:p>
          <a:p>
            <a:pPr marL="857250" lvl="2" indent="0" latinLnBrk="1">
              <a:buNone/>
            </a:pPr>
            <a:r>
              <a:rPr lang="zh-CN" altLang="en-US" dirty="0">
                <a:latin typeface="微软雅黑" panose="020B0503020204020204" pitchFamily="34" charset="-122"/>
                <a:ea typeface="微软雅黑" panose="020B0503020204020204" pitchFamily="34" charset="-122"/>
              </a:rPr>
              <a:t>传统文本检索在排序时通常会采用漏斗模型，上层计算比较轻量，越往下计算越精</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细，但随着过滤的进行，需要计算的文档数也逐级下降，对高维向量而言，单个向量的计算量还是比较重，通常会对向量进行量化，对向量做近似计算，最后在一个很小的数据集上做原始向量的排序。</a:t>
            </a:r>
          </a:p>
          <a:p>
            <a:br>
              <a:rPr lang="zh-CN" altLang="en-US" dirty="0">
                <a:effectLst/>
                <a:latin typeface="微软雅黑" panose="020B0503020204020204" pitchFamily="34" charset="-122"/>
                <a:ea typeface="微软雅黑" panose="020B0503020204020204" pitchFamily="34" charset="-122"/>
              </a:rPr>
            </a:b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63767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80942" y="63769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pPr lvl="1"/>
            <a:r>
              <a:rPr lang="en-US" altLang="zh-CN" sz="7800" dirty="0" err="1">
                <a:latin typeface="微软雅黑" panose="020B0503020204020204" pitchFamily="34" charset="-122"/>
                <a:ea typeface="微软雅黑" panose="020B0503020204020204" pitchFamily="34" charset="-122"/>
              </a:rPr>
              <a:t>PgVector</a:t>
            </a:r>
            <a:endParaRPr lang="en-US" altLang="zh-CN" sz="7800" dirty="0">
              <a:latin typeface="微软雅黑" panose="020B0503020204020204" pitchFamily="34" charset="-122"/>
              <a:ea typeface="微软雅黑" panose="020B0503020204020204" pitchFamily="34" charset="-122"/>
            </a:endParaRP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有暴力算法倾向</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625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研发生态较完善、文档较完备</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4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4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4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4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Deploy Milvus on Azure with AKS Milvus documentation</a:t>
            </a:r>
            <a:endParaRPr lang="en-US" sz="1000" dirty="0">
              <a:solidFill>
                <a:srgbClr val="0070C0"/>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研发生态较完善、文档完备</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Chroma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8"/>
            <a:ext cx="9398483" cy="5564776"/>
          </a:xfrm>
        </p:spPr>
        <p:txBody>
          <a:bodyPr>
            <a:normAutofit fontScale="92500" lnSpcReduction="10000"/>
          </a:bodyPr>
          <a:lstStyle/>
          <a:p>
            <a:r>
              <a:rPr lang="en-US" altLang="zh-CN" b="1" dirty="0">
                <a:solidFill>
                  <a:schemeClr val="tx1"/>
                </a:solidFill>
                <a:latin typeface="微软雅黑" panose="020B0503020204020204" pitchFamily="34" charset="-122"/>
                <a:ea typeface="微软雅黑" panose="020B0503020204020204" pitchFamily="34" charset="-122"/>
              </a:rPr>
              <a:t>Since 2022-10-05 </a:t>
            </a:r>
            <a:r>
              <a:rPr lang="zh-CN" altLang="en-US" b="1" dirty="0">
                <a:solidFill>
                  <a:schemeClr val="tx1"/>
                </a:solidFill>
                <a:latin typeface="微软雅黑" panose="020B0503020204020204" pitchFamily="34" charset="-122"/>
                <a:ea typeface="微软雅黑" panose="020B0503020204020204" pitchFamily="34" charset="-122"/>
              </a:rPr>
              <a:t>新生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Python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分布式群集架构计划调整中</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将 </a:t>
            </a:r>
            <a:r>
              <a:rPr lang="en-US" altLang="zh-CN" b="1" dirty="0" err="1">
                <a:solidFill>
                  <a:schemeClr val="tx1"/>
                </a:solidFill>
                <a:latin typeface="微软雅黑" panose="020B0503020204020204" pitchFamily="34" charset="-122"/>
                <a:ea typeface="微软雅黑" panose="020B0503020204020204" pitchFamily="34" charset="-122"/>
              </a:rPr>
              <a:t>Clickhouse</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替换为自定义分布式系统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5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5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5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5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5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2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研发生态不完善、文档不完备</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官方仅有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JavaScript SDK</a:t>
            </a: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其他语言编程请自行参考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FastAPI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Swagger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实现调用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err="1">
                <a:solidFill>
                  <a:schemeClr val="tx1"/>
                </a:solidFill>
                <a:latin typeface="微软雅黑" panose="020B0503020204020204" pitchFamily="34" charset="-122"/>
                <a:ea typeface="微软雅黑" panose="020B0503020204020204" pitchFamily="34" charset="-122"/>
              </a:rPr>
              <a:t>HttpRest</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81045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31920-1720-371B-23D6-CCF846FA81CE}"/>
              </a:ext>
            </a:extLst>
          </p:cNvPr>
          <p:cNvSpPr>
            <a:spLocks noGrp="1"/>
          </p:cNvSpPr>
          <p:nvPr>
            <p:ph type="title"/>
          </p:nvPr>
        </p:nvSpPr>
        <p:spPr/>
        <p:txBody>
          <a:bodyPr/>
          <a:lstStyle/>
          <a:p>
            <a:r>
              <a:rPr lang="zh-CN" altLang="en-US" dirty="0"/>
              <a:t>关于 </a:t>
            </a:r>
            <a:r>
              <a:rPr lang="en-US" altLang="zh-CN" dirty="0"/>
              <a:t>Redis </a:t>
            </a:r>
            <a:r>
              <a:rPr lang="zh-CN" altLang="en-US" dirty="0"/>
              <a:t>和 </a:t>
            </a:r>
            <a:r>
              <a:rPr lang="en-US" altLang="zh-CN" dirty="0" err="1"/>
              <a:t>PgSQL</a:t>
            </a:r>
            <a:endParaRPr lang="en-US" dirty="0"/>
          </a:p>
        </p:txBody>
      </p:sp>
      <p:pic>
        <p:nvPicPr>
          <p:cNvPr id="5" name="Content Placeholder 4">
            <a:extLst>
              <a:ext uri="{FF2B5EF4-FFF2-40B4-BE49-F238E27FC236}">
                <a16:creationId xmlns:a16="http://schemas.microsoft.com/office/drawing/2014/main" id="{D6D66437-5D37-A998-A7F2-EA4911786323}"/>
              </a:ext>
            </a:extLst>
          </p:cNvPr>
          <p:cNvPicPr>
            <a:picLocks noGrp="1" noChangeAspect="1"/>
          </p:cNvPicPr>
          <p:nvPr>
            <p:ph idx="1"/>
          </p:nvPr>
        </p:nvPicPr>
        <p:blipFill>
          <a:blip r:embed="rId2"/>
          <a:stretch>
            <a:fillRect/>
          </a:stretch>
        </p:blipFill>
        <p:spPr>
          <a:xfrm>
            <a:off x="373155" y="1377973"/>
            <a:ext cx="11445689" cy="4870427"/>
          </a:xfrm>
        </p:spPr>
      </p:pic>
      <p:sp>
        <p:nvSpPr>
          <p:cNvPr id="3" name="Content Placeholder 2">
            <a:extLst>
              <a:ext uri="{FF2B5EF4-FFF2-40B4-BE49-F238E27FC236}">
                <a16:creationId xmlns:a16="http://schemas.microsoft.com/office/drawing/2014/main" id="{DFA9D93F-6CD1-29A9-B0AE-AF1A89D04389}"/>
              </a:ext>
            </a:extLst>
          </p:cNvPr>
          <p:cNvSpPr txBox="1">
            <a:spLocks/>
          </p:cNvSpPr>
          <p:nvPr/>
        </p:nvSpPr>
        <p:spPr>
          <a:xfrm>
            <a:off x="4617044" y="3704065"/>
            <a:ext cx="6656413" cy="18273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400" b="1" dirty="0">
                <a:solidFill>
                  <a:srgbClr val="FF0000"/>
                </a:solidFill>
                <a:latin typeface="微软雅黑" panose="020B0503020204020204" pitchFamily="34" charset="-122"/>
                <a:ea typeface="微软雅黑" panose="020B0503020204020204" pitchFamily="34" charset="-122"/>
              </a:rPr>
              <a:t>变成命题作文了</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sz="2200" b="1" dirty="0">
                <a:solidFill>
                  <a:srgbClr val="FF0000"/>
                </a:solidFill>
                <a:latin typeface="微软雅黑" panose="020B0503020204020204" pitchFamily="34" charset="-122"/>
                <a:ea typeface="微软雅黑" panose="020B0503020204020204" pitchFamily="34" charset="-122"/>
              </a:rPr>
              <a:t>如果自由选题可能冗余数据，一致性也是难点</a:t>
            </a:r>
            <a:endParaRPr lang="en-US" altLang="zh-CN" sz="22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7814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rPr>
              <a:t>列式存储索</a:t>
            </a:r>
            <a:r>
              <a:rPr lang="zh-CN" altLang="en-US" sz="2800" b="1" dirty="0">
                <a:latin typeface="微软雅黑" panose="020B0503020204020204" pitchFamily="34" charset="-122"/>
                <a:ea typeface="微软雅黑" panose="020B0503020204020204" pitchFamily="34" charset="-122"/>
              </a:rPr>
              <a:t>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检索使用的三个向量：查询向量、预存向量、预存向量的索引键（参照物）向量</a:t>
            </a:r>
            <a:endPar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44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400" b="1" dirty="0">
                <a:solidFill>
                  <a:schemeClr val="tx1"/>
                </a:solidFill>
                <a:highlight>
                  <a:srgbClr val="FFFF00"/>
                </a:highlight>
                <a:latin typeface="微软雅黑" panose="020B0503020204020204" pitchFamily="34" charset="-122"/>
                <a:ea typeface="微软雅黑" panose="020B0503020204020204" pitchFamily="34" charset="-122"/>
              </a:rPr>
              <a:t>三角形不等式</a:t>
            </a:r>
            <a:r>
              <a:rPr lang="zh-CN" altLang="en-US" sz="44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当然</a:t>
            </a:r>
            <a:r>
              <a:rPr lang="zh-CN" altLang="en-US" sz="4400" b="1" dirty="0">
                <a:solidFill>
                  <a:schemeClr val="tx1"/>
                </a:solidFill>
                <a:latin typeface="微软雅黑" panose="020B0503020204020204" pitchFamily="34" charset="-122"/>
                <a:ea typeface="微软雅黑" panose="020B0503020204020204" pitchFamily="34" charset="-122"/>
              </a:rPr>
              <a:t>制高点</a:t>
            </a:r>
            <a:r>
              <a:rPr lang="zh-CN" altLang="en-US" sz="44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44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索引键是否会发生变动？</a:t>
            </a:r>
            <a:endParaRPr lang="zh-CN" altLang="en-US" sz="24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52933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137F-7A7A-5209-C1A1-06DB57D11B24}"/>
              </a:ext>
            </a:extLst>
          </p:cNvPr>
          <p:cNvSpPr>
            <a:spLocks noGrp="1"/>
          </p:cNvSpPr>
          <p:nvPr>
            <p:ph type="title"/>
          </p:nvPr>
        </p:nvSpPr>
        <p:spPr>
          <a:xfrm>
            <a:off x="677333" y="209005"/>
            <a:ext cx="10111711" cy="879566"/>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本次产品评测结果排名及点评</a:t>
            </a:r>
            <a:r>
              <a:rPr lang="en-US" altLang="zh-CN" b="1" dirty="0">
                <a:highlight>
                  <a:srgbClr val="FFFF00"/>
                </a:highlight>
                <a:latin typeface="微软雅黑" panose="020B0503020204020204" pitchFamily="34" charset="-122"/>
                <a:ea typeface="微软雅黑" panose="020B0503020204020204" pitchFamily="34" charset="-122"/>
              </a:rPr>
              <a:t>@2023</a:t>
            </a:r>
            <a:r>
              <a:rPr lang="zh-CN" altLang="en-US" b="1" dirty="0">
                <a:highlight>
                  <a:srgbClr val="FFFF00"/>
                </a:highlight>
                <a:latin typeface="微软雅黑" panose="020B0503020204020204" pitchFamily="34" charset="-122"/>
                <a:ea typeface="微软雅黑" panose="020B0503020204020204" pitchFamily="34" charset="-122"/>
              </a:rPr>
              <a:t>年</a:t>
            </a:r>
            <a:r>
              <a:rPr lang="en-US" altLang="zh-CN" b="1" dirty="0">
                <a:highlight>
                  <a:srgbClr val="FFFF00"/>
                </a:highlight>
                <a:latin typeface="微软雅黑" panose="020B0503020204020204" pitchFamily="34" charset="-122"/>
                <a:ea typeface="微软雅黑" panose="020B0503020204020204" pitchFamily="34" charset="-122"/>
              </a:rPr>
              <a:t>5</a:t>
            </a:r>
            <a:r>
              <a:rPr lang="zh-CN" altLang="en-US" b="1" dirty="0">
                <a:highlight>
                  <a:srgbClr val="FFFF00"/>
                </a:highlight>
                <a:latin typeface="微软雅黑" panose="020B0503020204020204" pitchFamily="34" charset="-122"/>
                <a:ea typeface="微软雅黑" panose="020B0503020204020204" pitchFamily="34" charset="-122"/>
              </a:rPr>
              <a:t>月（仅供参考）</a:t>
            </a:r>
            <a:endParaRPr lang="en-US"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959B0FD-3F46-6584-B881-A658DAC252EA}"/>
              </a:ext>
            </a:extLst>
          </p:cNvPr>
          <p:cNvSpPr>
            <a:spLocks noGrp="1"/>
          </p:cNvSpPr>
          <p:nvPr>
            <p:ph idx="1"/>
          </p:nvPr>
        </p:nvSpPr>
        <p:spPr>
          <a:xfrm>
            <a:off x="677334" y="966651"/>
            <a:ext cx="10234506" cy="5773783"/>
          </a:xfrm>
        </p:spPr>
        <p:txBody>
          <a:bodyPr>
            <a:normAutofit/>
          </a:bodyPr>
          <a:lstStyle/>
          <a:p>
            <a:pPr>
              <a:buFont typeface="+mj-lt"/>
              <a:buAutoNum type="arabicPeriod"/>
            </a:pPr>
            <a:r>
              <a:rPr lang="en-US" altLang="zh-CN" sz="2400" b="1" dirty="0">
                <a:latin typeface="微软雅黑" panose="020B0503020204020204" pitchFamily="34" charset="-122"/>
                <a:ea typeface="微软雅黑" panose="020B0503020204020204" pitchFamily="34" charset="-122"/>
              </a:rPr>
              <a:t>Milvus</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岁半 早熟稳定期</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err="1">
                <a:latin typeface="微软雅黑" panose="020B0503020204020204" pitchFamily="34" charset="-122"/>
                <a:ea typeface="微软雅黑" panose="020B0503020204020204" pitchFamily="34" charset="-122"/>
              </a:rPr>
              <a:t>Qdrant</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 茁壮成长期 </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Chroma</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才</a:t>
            </a:r>
            <a:r>
              <a:rPr lang="zh-CN" altLang="en-US" b="1">
                <a:latin typeface="微软雅黑" panose="020B0503020204020204" pitchFamily="34" charset="-122"/>
                <a:ea typeface="微软雅黑" panose="020B0503020204020204" pitchFamily="34" charset="-122"/>
              </a:rPr>
              <a:t>半岁 还</a:t>
            </a:r>
            <a:r>
              <a:rPr lang="zh-CN" altLang="en-US" b="1" dirty="0">
                <a:latin typeface="微软雅黑" panose="020B0503020204020204" pitchFamily="34" charset="-122"/>
                <a:ea typeface="微软雅黑" panose="020B0503020204020204" pitchFamily="34" charset="-122"/>
              </a:rPr>
              <a:t>在发育</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PostgreSQL + </a:t>
            </a:r>
            <a:r>
              <a:rPr lang="en-US" altLang="zh-CN" sz="2400" b="1" dirty="0" err="1">
                <a:latin typeface="微软雅黑" panose="020B0503020204020204" pitchFamily="34" charset="-122"/>
                <a:ea typeface="微软雅黑" panose="020B0503020204020204" pitchFamily="34" charset="-122"/>
              </a:rPr>
              <a:t>PgVector</a:t>
            </a:r>
            <a:r>
              <a:rPr lang="en-US" altLang="zh-CN" sz="2400" b="1" dirty="0">
                <a:latin typeface="微软雅黑" panose="020B0503020204020204" pitchFamily="34" charset="-122"/>
                <a:ea typeface="微软雅黑" panose="020B0503020204020204" pitchFamily="34" charset="-122"/>
              </a:rPr>
              <a:t> Extension</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关系跨界，突变暴力计算基因</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sz="2400" b="1" dirty="0">
                <a:latin typeface="微软雅黑" panose="020B0503020204020204" pitchFamily="34" charset="-122"/>
                <a:ea typeface="微软雅黑" panose="020B0503020204020204" pitchFamily="34" charset="-122"/>
              </a:rPr>
              <a:t>Redis + </a:t>
            </a:r>
            <a:r>
              <a:rPr lang="en-US" sz="2400" b="1" dirty="0" err="1">
                <a:latin typeface="微软雅黑" panose="020B0503020204020204" pitchFamily="34" charset="-122"/>
                <a:ea typeface="微软雅黑" panose="020B0503020204020204" pitchFamily="34" charset="-122"/>
              </a:rPr>
              <a:t>RediSearch</a:t>
            </a:r>
            <a:r>
              <a:rPr lang="en-US" sz="2400" b="1" dirty="0">
                <a:latin typeface="微软雅黑" panose="020B0503020204020204" pitchFamily="34" charset="-122"/>
                <a:ea typeface="微软雅黑" panose="020B0503020204020204" pitchFamily="34" charset="-122"/>
              </a:rPr>
              <a:t> Module </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缓存跨界，其实</a:t>
            </a:r>
            <a:r>
              <a:rPr lang="zh-CN" altLang="en-US" b="1" dirty="0">
                <a:highlight>
                  <a:srgbClr val="FFFF00"/>
                </a:highlight>
                <a:latin typeface="微软雅黑" panose="020B0503020204020204" pitchFamily="34" charset="-122"/>
                <a:ea typeface="微软雅黑" panose="020B0503020204020204" pitchFamily="34" charset="-122"/>
              </a:rPr>
              <a:t>性能不逊前三名</a:t>
            </a:r>
            <a:r>
              <a:rPr lang="zh-CN" altLang="en-US" b="1" dirty="0">
                <a:latin typeface="微软雅黑" panose="020B0503020204020204" pitchFamily="34" charset="-122"/>
                <a:ea typeface="微软雅黑" panose="020B0503020204020204" pitchFamily="34" charset="-122"/>
              </a:rPr>
              <a:t>，但持久化、容灾是硬伤</a:t>
            </a:r>
            <a:endParaRPr lang="en-US" altLang="zh-CN" b="1" dirty="0">
              <a:latin typeface="微软雅黑" panose="020B0503020204020204" pitchFamily="34" charset="-122"/>
              <a:ea typeface="微软雅黑" panose="020B0503020204020204" pitchFamily="34" charset="-122"/>
            </a:endParaRPr>
          </a:p>
          <a:p>
            <a:r>
              <a:rPr lang="en-US" altLang="zh-CN" sz="2400" b="1" dirty="0" err="1">
                <a:latin typeface="微软雅黑" panose="020B0503020204020204" pitchFamily="34" charset="-122"/>
                <a:ea typeface="微软雅黑" panose="020B0503020204020204" pitchFamily="34" charset="-122"/>
              </a:rPr>
              <a:t>Weaviate</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7</a:t>
            </a:r>
            <a:r>
              <a:rPr lang="zh-CN" altLang="en-US" b="1" dirty="0">
                <a:latin typeface="微软雅黑" panose="020B0503020204020204" pitchFamily="34" charset="-122"/>
                <a:ea typeface="微软雅黑" panose="020B0503020204020204" pitchFamily="34" charset="-122"/>
              </a:rPr>
              <a:t>岁 走失，缺席评测</a:t>
            </a:r>
            <a:endParaRPr lang="en-US" altLang="zh-CN" b="1"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sz="21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98429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OpenAI/cookbook/MS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Embeddings - OpenAI API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嵌入</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OpenAI API</a:t>
            </a:r>
            <a:endPar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E9C98-635D-7261-A250-EA6E0D9CA0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91FCB7-1EE5-5F89-9624-9C64DF1435F9}"/>
              </a:ext>
            </a:extLst>
          </p:cNvPr>
          <p:cNvSpPr>
            <a:spLocks noGrp="1"/>
          </p:cNvSpPr>
          <p:nvPr>
            <p:ph idx="1"/>
          </p:nvPr>
        </p:nvSpPr>
        <p:spPr/>
        <p:txBody>
          <a:bodyPr/>
          <a:lstStyle/>
          <a:p>
            <a:r>
              <a:rPr lang="en-US" dirty="0">
                <a:hlinkClick r:id="rId2"/>
              </a:rPr>
              <a:t>Embeddings - OpenAI API --- </a:t>
            </a:r>
            <a:r>
              <a:rPr lang="en-US" dirty="0" err="1">
                <a:hlinkClick r:id="rId2"/>
              </a:rPr>
              <a:t>嵌入</a:t>
            </a:r>
            <a:r>
              <a:rPr lang="en-US" dirty="0">
                <a:hlinkClick r:id="rId2"/>
              </a:rPr>
              <a:t> - OpenAI API</a:t>
            </a:r>
            <a:endParaRPr lang="en-US" dirty="0"/>
          </a:p>
        </p:txBody>
      </p:sp>
      <p:pic>
        <p:nvPicPr>
          <p:cNvPr id="5" name="Picture 4">
            <a:extLst>
              <a:ext uri="{FF2B5EF4-FFF2-40B4-BE49-F238E27FC236}">
                <a16:creationId xmlns:a16="http://schemas.microsoft.com/office/drawing/2014/main" id="{9F7385C5-0E65-2AF4-BD05-6A5531C4F204}"/>
              </a:ext>
            </a:extLst>
          </p:cNvPr>
          <p:cNvPicPr>
            <a:picLocks noChangeAspect="1"/>
          </p:cNvPicPr>
          <p:nvPr/>
        </p:nvPicPr>
        <p:blipFill>
          <a:blip r:embed="rId3"/>
          <a:stretch>
            <a:fillRect/>
          </a:stretch>
        </p:blipFill>
        <p:spPr>
          <a:xfrm>
            <a:off x="6529514" y="722810"/>
            <a:ext cx="5488976" cy="5229497"/>
          </a:xfrm>
          <a:prstGeom prst="rect">
            <a:avLst/>
          </a:prstGeom>
        </p:spPr>
      </p:pic>
    </p:spTree>
    <p:extLst>
      <p:ext uri="{BB962C8B-B14F-4D97-AF65-F5344CB8AC3E}">
        <p14:creationId xmlns:p14="http://schemas.microsoft.com/office/powerpoint/2010/main" val="24734445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 </a:t>
            </a:r>
            <a:r>
              <a:rPr lang="zh-CN" altLang="en-US" sz="3200" b="1" dirty="0">
                <a:highlight>
                  <a:srgbClr val="FFFF00"/>
                </a:highlight>
                <a:latin typeface="微软雅黑" panose="020B0503020204020204" pitchFamily="34" charset="-122"/>
                <a:ea typeface="微软雅黑" panose="020B0503020204020204" pitchFamily="34" charset="-122"/>
              </a:rPr>
              <a:t>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127094915"/>
              </p:ext>
            </p:extLst>
          </p:nvPr>
        </p:nvGraphicFramePr>
        <p:xfrm>
          <a:off x="1559379" y="4497560"/>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1559379" y="4497560"/>
                        <a:ext cx="9544050" cy="164782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E311AA2-8B4C-58BA-8412-63FF4DA8398A}"/>
              </a:ext>
            </a:extLst>
          </p:cNvPr>
          <p:cNvPicPr>
            <a:picLocks noChangeAspect="1"/>
          </p:cNvPicPr>
          <p:nvPr/>
        </p:nvPicPr>
        <p:blipFill>
          <a:blip r:embed="rId4"/>
          <a:stretch>
            <a:fillRect/>
          </a:stretch>
        </p:blipFill>
        <p:spPr>
          <a:xfrm>
            <a:off x="4867801" y="818646"/>
            <a:ext cx="6235628" cy="3369876"/>
          </a:xfrm>
          <a:prstGeom prst="rect">
            <a:avLst/>
          </a:prstGeom>
        </p:spPr>
      </p:pic>
    </p:spTree>
    <p:extLst>
      <p:ext uri="{BB962C8B-B14F-4D97-AF65-F5344CB8AC3E}">
        <p14:creationId xmlns:p14="http://schemas.microsoft.com/office/powerpoint/2010/main" val="35611272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highlight>
                  <a:srgbClr val="FFFF00"/>
                </a:highlight>
                <a:latin typeface="微软雅黑" panose="020B0503020204020204" pitchFamily="34" charset="-122"/>
                <a:ea typeface="微软雅黑" panose="020B0503020204020204" pitchFamily="34" charset="-122"/>
              </a:rPr>
              <a:t>被迫补充推荐</a:t>
            </a:r>
            <a:r>
              <a:rPr lang="en-US" altLang="zh-CN" sz="2800" b="1" dirty="0">
                <a:highlight>
                  <a:srgbClr val="FFFF00"/>
                </a:highlight>
                <a:latin typeface="微软雅黑" panose="020B0503020204020204" pitchFamily="34" charset="-122"/>
                <a:ea typeface="微软雅黑" panose="020B0503020204020204" pitchFamily="34" charset="-122"/>
              </a:rPr>
              <a:t>7</a:t>
            </a:r>
            <a:r>
              <a:rPr lang="zh-CN" altLang="en-US" sz="2800" b="1" dirty="0">
                <a:highlight>
                  <a:srgbClr val="FFFF00"/>
                </a:highlight>
                <a:latin typeface="微软雅黑" panose="020B0503020204020204" pitchFamily="34" charset="-122"/>
                <a:ea typeface="微软雅黑" panose="020B0503020204020204" pitchFamily="34" charset="-122"/>
              </a:rPr>
              <a:t>之 </a:t>
            </a:r>
            <a:r>
              <a:rPr lang="en-US" altLang="zh-CN" sz="2800" b="1" dirty="0" err="1">
                <a:highlight>
                  <a:srgbClr val="FFFF00"/>
                </a:highlight>
                <a:latin typeface="微软雅黑" panose="020B0503020204020204" pitchFamily="34" charset="-122"/>
                <a:ea typeface="微软雅黑" panose="020B0503020204020204" pitchFamily="34" charset="-122"/>
              </a:rPr>
              <a:t>RediSearch</a:t>
            </a:r>
            <a:endParaRPr lang="en-US" sz="28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1B4-473D-6BC9-D6E1-26222CA12EA1}"/>
              </a:ext>
            </a:extLst>
          </p:cNvPr>
          <p:cNvSpPr>
            <a:spLocks noGrp="1"/>
          </p:cNvSpPr>
          <p:nvPr>
            <p:ph type="title"/>
          </p:nvPr>
        </p:nvSpPr>
        <p:spPr>
          <a:xfrm>
            <a:off x="224489" y="182880"/>
            <a:ext cx="8596668" cy="766354"/>
          </a:xfrm>
        </p:spPr>
        <p:txBody>
          <a:bodyPr/>
          <a:lstStyle/>
          <a:p>
            <a:r>
              <a:rPr lang="en-US" altLang="zh-CN" dirty="0" err="1"/>
              <a:t>LangChain</a:t>
            </a:r>
            <a:r>
              <a:rPr lang="zh-CN" altLang="en-US" dirty="0"/>
              <a:t>集成向量存取的选型</a:t>
            </a:r>
            <a:endParaRPr lang="en-US" dirty="0"/>
          </a:p>
        </p:txBody>
      </p:sp>
      <p:graphicFrame>
        <p:nvGraphicFramePr>
          <p:cNvPr id="4" name="Object 3">
            <a:extLst>
              <a:ext uri="{FF2B5EF4-FFF2-40B4-BE49-F238E27FC236}">
                <a16:creationId xmlns:a16="http://schemas.microsoft.com/office/drawing/2014/main" id="{B6012D05-08A3-A994-E3C8-F23FF5DE76F9}"/>
              </a:ext>
            </a:extLst>
          </p:cNvPr>
          <p:cNvGraphicFramePr>
            <a:graphicFrameLocks noChangeAspect="1"/>
          </p:cNvGraphicFramePr>
          <p:nvPr>
            <p:extLst>
              <p:ext uri="{D42A27DB-BD31-4B8C-83A1-F6EECF244321}">
                <p14:modId xmlns:p14="http://schemas.microsoft.com/office/powerpoint/2010/main" val="3870735365"/>
              </p:ext>
            </p:extLst>
          </p:nvPr>
        </p:nvGraphicFramePr>
        <p:xfrm>
          <a:off x="0" y="1001486"/>
          <a:ext cx="7056009" cy="5290457"/>
        </p:xfrm>
        <a:graphic>
          <a:graphicData uri="http://schemas.openxmlformats.org/presentationml/2006/ole">
            <mc:AlternateContent xmlns:mc="http://schemas.openxmlformats.org/markup-compatibility/2006">
              <mc:Choice xmlns:v="urn:schemas-microsoft-com:vml" Requires="v">
                <p:oleObj r:id="rId2" imgW="9401040" imgH="7048440" progId="">
                  <p:embed/>
                </p:oleObj>
              </mc:Choice>
              <mc:Fallback>
                <p:oleObj r:id="rId2" imgW="9401040" imgH="7048440" progId="">
                  <p:embed/>
                  <p:pic>
                    <p:nvPicPr>
                      <p:cNvPr id="0" name=""/>
                      <p:cNvPicPr/>
                      <p:nvPr/>
                    </p:nvPicPr>
                    <p:blipFill>
                      <a:blip r:embed="rId3"/>
                      <a:stretch>
                        <a:fillRect/>
                      </a:stretch>
                    </p:blipFill>
                    <p:spPr>
                      <a:xfrm>
                        <a:off x="0" y="1001486"/>
                        <a:ext cx="7056009" cy="52904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C8CDE8-6E0D-21DD-D9CF-E079F556A88A}"/>
              </a:ext>
            </a:extLst>
          </p:cNvPr>
          <p:cNvGraphicFramePr>
            <a:graphicFrameLocks noChangeAspect="1"/>
          </p:cNvGraphicFramePr>
          <p:nvPr>
            <p:extLst>
              <p:ext uri="{D42A27DB-BD31-4B8C-83A1-F6EECF244321}">
                <p14:modId xmlns:p14="http://schemas.microsoft.com/office/powerpoint/2010/main" val="3921944569"/>
              </p:ext>
            </p:extLst>
          </p:nvPr>
        </p:nvGraphicFramePr>
        <p:xfrm>
          <a:off x="7056009" y="544026"/>
          <a:ext cx="5135991" cy="6139802"/>
        </p:xfrm>
        <a:graphic>
          <a:graphicData uri="http://schemas.openxmlformats.org/presentationml/2006/ole">
            <mc:AlternateContent xmlns:mc="http://schemas.openxmlformats.org/markup-compatibility/2006">
              <mc:Choice xmlns:v="urn:schemas-microsoft-com:vml" Requires="v">
                <p:oleObj r:id="rId4" imgW="7800840" imgH="9325080" progId="">
                  <p:embed/>
                </p:oleObj>
              </mc:Choice>
              <mc:Fallback>
                <p:oleObj r:id="rId4" imgW="7800840" imgH="9325080" progId="">
                  <p:embed/>
                  <p:pic>
                    <p:nvPicPr>
                      <p:cNvPr id="0" name=""/>
                      <p:cNvPicPr/>
                      <p:nvPr/>
                    </p:nvPicPr>
                    <p:blipFill>
                      <a:blip r:embed="rId5"/>
                      <a:stretch>
                        <a:fillRect/>
                      </a:stretch>
                    </p:blipFill>
                    <p:spPr>
                      <a:xfrm>
                        <a:off x="7056009" y="544026"/>
                        <a:ext cx="5135991" cy="6139802"/>
                      </a:xfrm>
                      <a:prstGeom prst="rect">
                        <a:avLst/>
                      </a:prstGeom>
                    </p:spPr>
                  </p:pic>
                </p:oleObj>
              </mc:Fallback>
            </mc:AlternateContent>
          </a:graphicData>
        </a:graphic>
      </p:graphicFrame>
    </p:spTree>
    <p:extLst>
      <p:ext uri="{BB962C8B-B14F-4D97-AF65-F5344CB8AC3E}">
        <p14:creationId xmlns:p14="http://schemas.microsoft.com/office/powerpoint/2010/main" val="326048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02CA4E6E-65A3-8F91-E492-B26B27B197AD}"/>
              </a:ext>
            </a:extLst>
          </p:cNvPr>
          <p:cNvPicPr>
            <a:picLocks noChangeAspect="1"/>
          </p:cNvPicPr>
          <p:nvPr/>
        </p:nvPicPr>
        <p:blipFill>
          <a:blip r:embed="rId3"/>
          <a:stretch>
            <a:fillRect/>
          </a:stretch>
        </p:blipFill>
        <p:spPr>
          <a:xfrm>
            <a:off x="6330462" y="1346876"/>
            <a:ext cx="5861538" cy="5229770"/>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DFBA2-7B2B-78CB-0938-4F61616DADC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904410B-EB73-284A-69FC-D094DFCBC51E}"/>
              </a:ext>
            </a:extLst>
          </p:cNvPr>
          <p:cNvPicPr>
            <a:picLocks noGrp="1" noChangeAspect="1"/>
          </p:cNvPicPr>
          <p:nvPr>
            <p:ph idx="1"/>
          </p:nvPr>
        </p:nvPicPr>
        <p:blipFill>
          <a:blip r:embed="rId2"/>
          <a:stretch>
            <a:fillRect/>
          </a:stretch>
        </p:blipFill>
        <p:spPr>
          <a:xfrm>
            <a:off x="769326" y="1395657"/>
            <a:ext cx="7836331" cy="5110650"/>
          </a:xfrm>
        </p:spPr>
      </p:pic>
    </p:spTree>
    <p:extLst>
      <p:ext uri="{BB962C8B-B14F-4D97-AF65-F5344CB8AC3E}">
        <p14:creationId xmlns:p14="http://schemas.microsoft.com/office/powerpoint/2010/main" val="25756732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首次运行通用参数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例如可用于创建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（本地研发免费、免翻墙）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a:xfrm>
            <a:off x="677334" y="1420360"/>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158242" y="2478303"/>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a:xfrm>
            <a:off x="747003" y="1620658"/>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987235" y="2723169"/>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966651"/>
            <a:ext cx="8596668" cy="5738949"/>
          </a:xfrm>
        </p:spPr>
        <p:txBody>
          <a:bodyPr>
            <a:normAutofit lnSpcReduction="10000"/>
          </a:bodyPr>
          <a:lstStyle/>
          <a:p>
            <a:r>
              <a:rPr lang="zh-CN" altLang="en-US" sz="2800" b="1" dirty="0">
                <a:latin typeface="微软雅黑" panose="020B0503020204020204" pitchFamily="34" charset="-122"/>
                <a:ea typeface="微软雅黑" panose="020B0503020204020204" pitchFamily="34" charset="-122"/>
              </a:rPr>
              <a:t>分区键的选择</a:t>
            </a:r>
            <a:endParaRPr lang="en-US" altLang="zh-CN" sz="2800" b="1" dirty="0">
              <a:latin typeface="微软雅黑" panose="020B0503020204020204" pitchFamily="34" charset="-122"/>
              <a:ea typeface="微软雅黑" panose="020B0503020204020204" pitchFamily="34" charset="-122"/>
            </a:endParaRPr>
          </a:p>
          <a:p>
            <a:pPr lvl="1"/>
            <a:r>
              <a:rPr lang="zh-CN" altLang="en-US" sz="2400" b="1" dirty="0">
                <a:latin typeface="微软雅黑" panose="020B0503020204020204" pitchFamily="34" charset="-122"/>
                <a:ea typeface="微软雅黑" panose="020B0503020204020204" pitchFamily="34" charset="-122"/>
              </a:rPr>
              <a:t>选择有意义的非向量字段</a:t>
            </a:r>
            <a:endParaRPr lang="en-US" altLang="zh-CN" sz="24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Hash</a:t>
            </a:r>
            <a:r>
              <a:rPr lang="zh-CN" altLang="en-US" sz="2000" b="1" dirty="0">
                <a:latin typeface="微软雅黑" panose="020B0503020204020204" pitchFamily="34" charset="-122"/>
                <a:ea typeface="微软雅黑" panose="020B0503020204020204" pitchFamily="34" charset="-122"/>
              </a:rPr>
              <a:t>字段</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无大小，只能等于</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solidFill>
                  <a:srgbClr val="FF0000"/>
                </a:solidFill>
                <a:latin typeface="微软雅黑" panose="020B0503020204020204" pitchFamily="34" charset="-122"/>
                <a:ea typeface="微软雅黑" panose="020B0503020204020204" pitchFamily="34" charset="-122"/>
              </a:rPr>
              <a:t>本应该用于不跨分区读取数据</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数据倾斜</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没办法</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重选字段？</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但需求未变</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即：查询时所用的</a:t>
            </a:r>
            <a:r>
              <a:rPr lang="en-US" altLang="zh-CN" sz="1800" b="1" dirty="0">
                <a:latin typeface="微软雅黑" panose="020B0503020204020204" pitchFamily="34" charset="-122"/>
                <a:ea typeface="微软雅黑" panose="020B0503020204020204" pitchFamily="34" charset="-122"/>
              </a:rPr>
              <a:t>Select</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where</a:t>
            </a:r>
            <a:r>
              <a:rPr lang="zh-CN" altLang="en-US" sz="1800" b="1" dirty="0">
                <a:latin typeface="微软雅黑" panose="020B0503020204020204" pitchFamily="34" charset="-122"/>
                <a:ea typeface="微软雅黑" panose="020B0503020204020204" pitchFamily="34" charset="-122"/>
              </a:rPr>
              <a:t>字段不曾改变</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1"/>
            <a:r>
              <a:rPr lang="en-US" altLang="zh-CN" sz="2400" b="1" dirty="0">
                <a:latin typeface="微软雅黑" panose="020B0503020204020204" pitchFamily="34" charset="-122"/>
                <a:ea typeface="微软雅黑" panose="020B0503020204020204" pitchFamily="34" charset="-122"/>
              </a:rPr>
              <a:t>Round robin</a:t>
            </a:r>
          </a:p>
          <a:p>
            <a:pPr lvl="2"/>
            <a:r>
              <a:rPr lang="zh-CN" altLang="en-US" sz="2000" b="1" dirty="0">
                <a:latin typeface="微软雅黑" panose="020B0503020204020204" pitchFamily="34" charset="-122"/>
                <a:ea typeface="微软雅黑" panose="020B0503020204020204" pitchFamily="34" charset="-122"/>
              </a:rPr>
              <a:t>无原则，并行暴力计算</a:t>
            </a:r>
            <a:endParaRPr lang="en-US" altLang="zh-CN" sz="20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最终都是暴力计算</a:t>
            </a:r>
            <a:endParaRPr lang="en-US" altLang="zh-CN" sz="2800" b="1"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77741" y="1102032"/>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dirty="0">
                <a:latin typeface="微软雅黑" panose="020B0503020204020204" pitchFamily="34" charset="-122"/>
                <a:ea typeface="微软雅黑" panose="020B0503020204020204" pitchFamily="34" charset="-122"/>
              </a:rPr>
              <a:t>）的性能而已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10000"/>
          </a:bodyPr>
          <a:lstStyle/>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1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a:t>
            </a:r>
            <a:r>
              <a:rPr lang="zh-CN" altLang="en-US" dirty="0">
                <a:highlight>
                  <a:srgbClr val="FFFF00"/>
                </a:highlight>
                <a:latin typeface="微软雅黑" panose="020B0503020204020204" pitchFamily="34" charset="-122"/>
                <a:ea typeface="微软雅黑" panose="020B0503020204020204" pitchFamily="34" charset="-122"/>
              </a:rPr>
              <a:t>最大度数限制</a:t>
            </a:r>
            <a:endParaRPr lang="en-US" altLang="zh-CN" dirty="0">
              <a:highlight>
                <a:srgbClr val="FFFF00"/>
              </a:highlight>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。该参数还决定了算法的内存消耗</a:t>
            </a:r>
            <a:endParaRPr lang="en-US" altLang="zh-CN" dirty="0">
              <a:latin typeface="微软雅黑" panose="020B0503020204020204" pitchFamily="34" charset="-122"/>
              <a:ea typeface="微软雅黑" panose="020B0503020204020204" pitchFamily="34" charset="-122"/>
            </a:endParaRPr>
          </a:p>
          <a:p>
            <a:pPr lvl="3"/>
            <a:r>
              <a:rPr lang="zh-CN" altLang="en-US" dirty="0">
                <a:highlight>
                  <a:srgbClr val="FFFF00"/>
                </a:highlight>
                <a:latin typeface="微软雅黑" panose="020B0503020204020204" pitchFamily="34" charset="-122"/>
                <a:ea typeface="微软雅黑" panose="020B0503020204020204" pitchFamily="34" charset="-122"/>
              </a:rPr>
              <a:t>低维低</a:t>
            </a:r>
            <a:r>
              <a:rPr lang="en-US" altLang="zh-CN" dirty="0">
                <a:highlight>
                  <a:srgbClr val="FFFF00"/>
                </a:highlight>
                <a:latin typeface="微软雅黑" panose="020B0503020204020204" pitchFamily="34" charset="-122"/>
                <a:ea typeface="微软雅黑" panose="020B0503020204020204" pitchFamily="34" charset="-122"/>
              </a:rPr>
              <a:t>M</a:t>
            </a:r>
            <a:r>
              <a:rPr lang="zh-CN" altLang="en-US" dirty="0">
                <a:highlight>
                  <a:srgbClr val="FFFF00"/>
                </a:highlight>
                <a:latin typeface="微软雅黑" panose="020B0503020204020204" pitchFamily="34" charset="-122"/>
                <a:ea typeface="微软雅黑" panose="020B0503020204020204" pitchFamily="34" charset="-122"/>
              </a:rPr>
              <a:t>，高维高</a:t>
            </a:r>
            <a:r>
              <a:rPr lang="en-US" altLang="zh-CN" dirty="0">
                <a:highlight>
                  <a:srgbClr val="FFFF00"/>
                </a:highlight>
                <a:latin typeface="微软雅黑" panose="020B0503020204020204" pitchFamily="34" charset="-122"/>
                <a:ea typeface="微软雅黑" panose="020B0503020204020204" pitchFamily="34" charset="-122"/>
              </a:rPr>
              <a:t>M</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导致更准确但搜索慢。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的值可以是 </a:t>
            </a:r>
            <a:r>
              <a:rPr lang="en-US" altLang="zh-CN" dirty="0">
                <a:highlight>
                  <a:srgbClr val="FFFF00"/>
                </a:highlight>
                <a:latin typeface="微软雅黑" panose="020B0503020204020204" pitchFamily="34" charset="-122"/>
                <a:ea typeface="微软雅黑" panose="020B0503020204020204" pitchFamily="34" charset="-122"/>
              </a:rPr>
              <a:t>k </a:t>
            </a:r>
            <a:r>
              <a:rPr lang="zh-CN" altLang="en-US" dirty="0">
                <a:highlight>
                  <a:srgbClr val="FFFF00"/>
                </a:highlight>
                <a:latin typeface="微软雅黑" panose="020B0503020204020204" pitchFamily="34" charset="-122"/>
                <a:ea typeface="微软雅黑" panose="020B0503020204020204" pitchFamily="34" charset="-122"/>
              </a:rPr>
              <a:t>和数据集大小之间的任何值</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17481</TotalTime>
  <Words>8466</Words>
  <Application>Microsoft Office PowerPoint</Application>
  <PresentationFormat>Widescreen</PresentationFormat>
  <Paragraphs>644</Paragraphs>
  <Slides>89</Slides>
  <Notes>0</Notes>
  <HiddenSlides>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89</vt:i4>
      </vt:variant>
    </vt:vector>
  </HeadingPairs>
  <TitlesOfParts>
    <vt:vector size="97" baseType="lpstr">
      <vt:lpstr>Avenir</vt:lpstr>
      <vt:lpstr>Microsoft YaHei</vt:lpstr>
      <vt:lpstr>Microsoft YaHei</vt:lpstr>
      <vt:lpstr>Arial</vt:lpstr>
      <vt:lpstr>Roboto</vt:lpstr>
      <vt:lpstr>Trebuchet MS</vt:lpstr>
      <vt:lpstr>Wingdings 3</vt:lpstr>
      <vt:lpstr>Facet</vt:lpstr>
      <vt:lpstr>OpenAI Embeddings 向量检索开源数据库产品 性能初级评测与选型   Milvus vs Qdrant vs Chroma vs PostgreSQL + PgVector Extension vs Redis + RediSearch Module</vt:lpstr>
      <vt:lpstr>大纲</vt:lpstr>
      <vt:lpstr>向量数据库技术</vt:lpstr>
      <vt:lpstr>向量语义相似相关概念</vt:lpstr>
      <vt:lpstr>回顾传统数据库索引</vt:lpstr>
      <vt:lpstr>向量检索要解决的问题</vt:lpstr>
      <vt:lpstr>向量(数据库)列式存储索引</vt:lpstr>
      <vt:lpstr>向量倒排索引简介</vt:lpstr>
      <vt:lpstr>向量 HNSW 索引简介</vt:lpstr>
      <vt:lpstr>PowerPoint Presentation</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场景1：PostgreSQL/PgVector 向量索引收益（8G RAM VM）</vt:lpstr>
      <vt:lpstr>场景2: 无并发综合基准性能评测</vt:lpstr>
      <vt:lpstr>场景2: 无并发综合基准性能评测结果</vt:lpstr>
      <vt:lpstr>场景2: 无并发综合基准性能评测过程性能监控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场景6: 无并发 Chroma HNSW Cosine 305K local: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Chroma 优劣分析</vt:lpstr>
      <vt:lpstr>关于 Redis 和 PgSQL</vt:lpstr>
      <vt:lpstr>本次产品评测结果排名及点评@2023年5月（仅供参考）</vt:lpstr>
      <vt:lpstr>OpenAI/cookbook/MS SK 向量数据库推荐选型</vt:lpstr>
      <vt:lpstr>PowerPoint Presentation</vt:lpstr>
      <vt:lpstr>GitHub OpenAI cookbook 首推1之 Chroma（色度）</vt:lpstr>
      <vt:lpstr>GitHub OpenAI cookbook 推荐3之 Weaviate</vt:lpstr>
      <vt:lpstr>GitHub OpenAI cookbook 推荐4之 milvus</vt:lpstr>
      <vt:lpstr>GitHub OpenAI cookbook 推荐4之 milvus 续</vt:lpstr>
      <vt:lpstr>GitHub OpenAI cookbook 推荐6之 Qdrant</vt:lpstr>
      <vt:lpstr>GitHub OpenAI cookbook 被迫补充推荐7之 RediSearch</vt:lpstr>
      <vt:lpstr>LangChain集成向量存取的选型</vt:lpstr>
      <vt:lpstr>PowerPoint Presentation</vt:lpstr>
      <vt:lpstr>实操提示</vt:lpstr>
      <vt:lpstr>其他产品Azure SaaS: Redis Enterprise + RediSearch + East US</vt:lpstr>
      <vt:lpstr>其他产品Azure SaaS: PostgreSQL 放弃</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1683</cp:revision>
  <dcterms:created xsi:type="dcterms:W3CDTF">2023-04-24T08:38:56Z</dcterms:created>
  <dcterms:modified xsi:type="dcterms:W3CDTF">2023-08-10T06:44:49Z</dcterms:modified>
</cp:coreProperties>
</file>